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9"/>
  </p:handoutMasterIdLst>
  <p:sldIdLst>
    <p:sldId id="524" r:id="rId2"/>
    <p:sldId id="525" r:id="rId3"/>
    <p:sldId id="574" r:id="rId4"/>
    <p:sldId id="575" r:id="rId5"/>
    <p:sldId id="556" r:id="rId6"/>
    <p:sldId id="580" r:id="rId7"/>
    <p:sldId id="567"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9">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C2B8"/>
    <a:srgbClr val="BDD7D0"/>
    <a:srgbClr val="FFFFFF"/>
    <a:srgbClr val="D2E7E4"/>
    <a:srgbClr val="A6AAB4"/>
    <a:srgbClr val="E8CABE"/>
    <a:srgbClr val="BEC1C8"/>
    <a:srgbClr val="F5DED7"/>
    <a:srgbClr val="FBAE40"/>
    <a:srgbClr val="8A90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934" autoAdjust="0"/>
    <p:restoredTop sz="94660"/>
  </p:normalViewPr>
  <p:slideViewPr>
    <p:cSldViewPr snapToGrid="0" showGuides="1">
      <p:cViewPr varScale="1">
        <p:scale>
          <a:sx n="95" d="100"/>
          <a:sy n="95" d="100"/>
        </p:scale>
        <p:origin x="84" y="120"/>
      </p:cViewPr>
      <p:guideLst>
        <p:guide orient="horz" pos="2199"/>
        <p:guide pos="2880"/>
      </p:guideLst>
    </p:cSldViewPr>
  </p:slideViewPr>
  <p:notesTextViewPr>
    <p:cViewPr>
      <p:scale>
        <a:sx n="1" d="1"/>
        <a:sy n="1" d="1"/>
      </p:scale>
      <p:origin x="0" y="0"/>
    </p:cViewPr>
  </p:notesTextViewPr>
  <p:notesViewPr>
    <p:cSldViewPr snapToGrid="0">
      <p:cViewPr varScale="1">
        <p:scale>
          <a:sx n="65" d="100"/>
          <a:sy n="65" d="100"/>
        </p:scale>
        <p:origin x="2746"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B292CB-B65F-4429-B917-DC3E1D2A417C}" type="datetimeFigureOut">
              <a:rPr lang="zh-CN" altLang="en-US" smtClean="0"/>
              <a:t>2021/5/26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72A309-CAC4-491A-BE0B-C228453A0DE1}"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标题幻灯片">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cstate="print">
            <a:extLst>
              <a:ext uri="{28A0092B-C50C-407E-A947-70E740481C1C}">
                <a14:useLocalDpi xmlns:a14="http://schemas.microsoft.com/office/drawing/2010/main" val="0"/>
              </a:ext>
            </a:extLst>
          </a:blip>
          <a:srcRect l="31423" b="61353"/>
          <a:stretch>
            <a:fillRect/>
          </a:stretch>
        </p:blipFill>
        <p:spPr>
          <a:xfrm>
            <a:off x="6043448" y="1"/>
            <a:ext cx="3100552" cy="982884"/>
          </a:xfrm>
          <a:prstGeom prst="rect">
            <a:avLst/>
          </a:prstGeom>
        </p:spPr>
      </p:pic>
      <p:pic>
        <p:nvPicPr>
          <p:cNvPr id="3" name="图片 2"/>
          <p:cNvPicPr>
            <a:picLocks noChangeAspect="1"/>
          </p:cNvPicPr>
          <p:nvPr userDrawn="1"/>
        </p:nvPicPr>
        <p:blipFill rotWithShape="1">
          <a:blip r:embed="rId3" cstate="print">
            <a:extLst>
              <a:ext uri="{28A0092B-C50C-407E-A947-70E740481C1C}">
                <a14:useLocalDpi xmlns:a14="http://schemas.microsoft.com/office/drawing/2010/main" val="0"/>
              </a:ext>
            </a:extLst>
          </a:blip>
          <a:srcRect t="42160" r="26680"/>
          <a:stretch>
            <a:fillRect/>
          </a:stretch>
        </p:blipFill>
        <p:spPr>
          <a:xfrm>
            <a:off x="0" y="3856294"/>
            <a:ext cx="2900855" cy="128720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标题幻灯片">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cstate="print">
            <a:extLst>
              <a:ext uri="{28A0092B-C50C-407E-A947-70E740481C1C}">
                <a14:useLocalDpi xmlns:a14="http://schemas.microsoft.com/office/drawing/2010/main" val="0"/>
              </a:ext>
            </a:extLst>
          </a:blip>
          <a:srcRect l="31423" b="61353"/>
          <a:stretch>
            <a:fillRect/>
          </a:stretch>
        </p:blipFill>
        <p:spPr>
          <a:xfrm>
            <a:off x="6043448" y="1"/>
            <a:ext cx="3100552" cy="982884"/>
          </a:xfrm>
          <a:prstGeom prst="rect">
            <a:avLst/>
          </a:prstGeom>
        </p:spPr>
      </p:pic>
      <p:pic>
        <p:nvPicPr>
          <p:cNvPr id="3" name="图片 2"/>
          <p:cNvPicPr>
            <a:picLocks noChangeAspect="1"/>
          </p:cNvPicPr>
          <p:nvPr userDrawn="1"/>
        </p:nvPicPr>
        <p:blipFill rotWithShape="1">
          <a:blip r:embed="rId3" cstate="print">
            <a:extLst>
              <a:ext uri="{28A0092B-C50C-407E-A947-70E740481C1C}">
                <a14:useLocalDpi xmlns:a14="http://schemas.microsoft.com/office/drawing/2010/main" val="0"/>
              </a:ext>
            </a:extLst>
          </a:blip>
          <a:srcRect t="42160" r="26680"/>
          <a:stretch>
            <a:fillRect/>
          </a:stretch>
        </p:blipFill>
        <p:spPr>
          <a:xfrm>
            <a:off x="0" y="3856294"/>
            <a:ext cx="2900855" cy="1287206"/>
          </a:xfrm>
          <a:prstGeom prst="rect">
            <a:avLst/>
          </a:prstGeom>
        </p:spPr>
      </p:pic>
      <p:sp>
        <p:nvSpPr>
          <p:cNvPr id="5" name="图片占位符 3"/>
          <p:cNvSpPr>
            <a:spLocks noGrp="1"/>
          </p:cNvSpPr>
          <p:nvPr>
            <p:ph type="pic" sz="quarter" idx="10"/>
          </p:nvPr>
        </p:nvSpPr>
        <p:spPr>
          <a:xfrm>
            <a:off x="0" y="985845"/>
            <a:ext cx="9144000" cy="1881341"/>
          </a:xfrm>
        </p:spPr>
        <p:txBody>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6AAB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13F87CF-3569-4A6D-ABE9-80B564D3AFB4}" type="datetimeFigureOut">
              <a:rPr lang="zh-CN" altLang="en-US" smtClean="0"/>
              <a:t>2021/5/26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431EDE2-ED55-47B1-BF0C-0EF98048EB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椭圆 6"/>
          <p:cNvSpPr/>
          <p:nvPr/>
        </p:nvSpPr>
        <p:spPr>
          <a:xfrm>
            <a:off x="-627797" y="1535569"/>
            <a:ext cx="382137" cy="382137"/>
          </a:xfrm>
          <a:prstGeom prst="ellipse">
            <a:avLst/>
          </a:prstGeom>
          <a:solidFill>
            <a:srgbClr val="E8CA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627798" y="1992966"/>
            <a:ext cx="382137" cy="382137"/>
          </a:xfrm>
          <a:prstGeom prst="ellipse">
            <a:avLst/>
          </a:prstGeom>
          <a:solidFill>
            <a:srgbClr val="BEC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627799" y="1061012"/>
            <a:ext cx="382137" cy="382137"/>
          </a:xfrm>
          <a:prstGeom prst="ellipse">
            <a:avLst/>
          </a:prstGeom>
          <a:solidFill>
            <a:srgbClr val="F5D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圆角 10"/>
          <p:cNvSpPr/>
          <p:nvPr/>
        </p:nvSpPr>
        <p:spPr>
          <a:xfrm>
            <a:off x="3769995" y="3781425"/>
            <a:ext cx="1478280" cy="232410"/>
          </a:xfrm>
          <a:prstGeom prst="roundRect">
            <a:avLst>
              <a:gd name="adj" fmla="val 50000"/>
            </a:avLst>
          </a:prstGeom>
          <a:solidFill>
            <a:srgbClr val="E8CA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100" b="0" i="0" u="none" strike="noStrike" kern="0" cap="none" spc="0" normalizeH="0" baseline="0" noProof="0">
                <a:ln>
                  <a:noFill/>
                </a:ln>
                <a:solidFill>
                  <a:prstClr val="white"/>
                </a:solidFill>
                <a:effectLst/>
                <a:uLnTx/>
                <a:uFillTx/>
                <a:latin typeface="方正清刻本悦宋简体"/>
                <a:ea typeface="方正清刻本悦宋简体"/>
                <a:cs typeface="+mn-cs"/>
              </a:rPr>
              <a:t>Name</a:t>
            </a:r>
            <a:r>
              <a:rPr kumimoji="0" lang="zh-CN" altLang="en-US" sz="1100" b="0" i="0" u="none" strike="noStrike" kern="0" cap="none" spc="0" normalizeH="0" baseline="0" noProof="0">
                <a:ln>
                  <a:noFill/>
                </a:ln>
                <a:solidFill>
                  <a:prstClr val="white"/>
                </a:solidFill>
                <a:effectLst/>
                <a:uLnTx/>
                <a:uFillTx/>
                <a:latin typeface="方正清刻本悦宋简体"/>
                <a:ea typeface="方正清刻本悦宋简体"/>
                <a:cs typeface="+mn-cs"/>
              </a:rPr>
              <a:t>：</a:t>
            </a:r>
            <a:r>
              <a:rPr kumimoji="0" lang="en-US" altLang="zh-CN" sz="1100" b="0" i="0" u="none" strike="noStrike" kern="0" cap="none" spc="0" normalizeH="0" baseline="0" noProof="0">
                <a:ln>
                  <a:noFill/>
                </a:ln>
                <a:solidFill>
                  <a:prstClr val="white"/>
                </a:solidFill>
                <a:effectLst/>
                <a:uLnTx/>
                <a:uFillTx/>
                <a:latin typeface="方正清刻本悦宋简体"/>
                <a:ea typeface="方正清刻本悦宋简体"/>
                <a:cs typeface="+mn-cs"/>
              </a:rPr>
              <a:t>YU tongjie</a:t>
            </a:r>
          </a:p>
        </p:txBody>
      </p:sp>
      <p:sp>
        <p:nvSpPr>
          <p:cNvPr id="12" name="PA_矩形 7"/>
          <p:cNvSpPr/>
          <p:nvPr>
            <p:custDataLst>
              <p:tags r:id="rId1"/>
            </p:custDataLst>
          </p:nvPr>
        </p:nvSpPr>
        <p:spPr>
          <a:xfrm>
            <a:off x="2722928" y="2674425"/>
            <a:ext cx="3744637" cy="645160"/>
          </a:xfrm>
          <a:prstGeom prst="rect">
            <a:avLst/>
          </a:prstGeom>
        </p:spPr>
        <p:txBody>
          <a:bodyPr wrap="square">
            <a:spAutoFit/>
          </a:bodyPr>
          <a:lstStyle/>
          <a:p>
            <a:pPr algn="dist" defTabSz="685800">
              <a:defRPr/>
            </a:pPr>
            <a:r>
              <a:rPr lang="zh-CN" altLang="en-US" sz="1200" kern="0">
                <a:solidFill>
                  <a:srgbClr val="A6AAB4"/>
                </a:solidFill>
                <a:latin typeface="微软雅黑 Light" panose="020B0502040204020203" charset="-122"/>
              </a:rPr>
              <a:t>运动员身体素质的研究</a:t>
            </a:r>
          </a:p>
          <a:p>
            <a:pPr algn="dist" defTabSz="685800">
              <a:defRPr/>
            </a:pPr>
            <a:r>
              <a:rPr lang="en-US" altLang="zh-CN" sz="1200" kern="0">
                <a:solidFill>
                  <a:srgbClr val="A6AAB4"/>
                </a:solidFill>
                <a:latin typeface="微软雅黑 Light" panose="020B0502040204020203" charset="-122"/>
                <a:sym typeface="+mn-ea"/>
              </a:rPr>
              <a:t>-</a:t>
            </a:r>
            <a:endParaRPr lang="zh-CN" altLang="en-US" sz="1200" kern="0">
              <a:solidFill>
                <a:srgbClr val="A6AAB4"/>
              </a:solidFill>
              <a:latin typeface="微软雅黑 Light" panose="020B0502040204020203" charset="-122"/>
            </a:endParaRPr>
          </a:p>
          <a:p>
            <a:pPr algn="dist" defTabSz="685800">
              <a:defRPr/>
            </a:pPr>
            <a:r>
              <a:rPr lang="zh-CN" altLang="en-US" sz="1200" kern="0">
                <a:solidFill>
                  <a:srgbClr val="A6AAB4"/>
                </a:solidFill>
                <a:latin typeface="微软雅黑 Light" panose="020B0502040204020203" charset="-122"/>
              </a:rPr>
              <a:t>强度素质的年龄动态</a:t>
            </a:r>
          </a:p>
        </p:txBody>
      </p:sp>
      <p:sp>
        <p:nvSpPr>
          <p:cNvPr id="13" name="矩形 12"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2421508" y="3322864"/>
            <a:ext cx="4335113" cy="333375"/>
          </a:xfrm>
          <a:prstGeom prst="rect">
            <a:avLst/>
          </a:prstGeom>
        </p:spPr>
        <p:txBody>
          <a:bodyPr wrap="square">
            <a:spAutoFit/>
          </a:bodyPr>
          <a:lstStyle/>
          <a:p>
            <a:pPr algn="ctr" defTabSz="914400">
              <a:lnSpc>
                <a:spcPct val="150000"/>
              </a:lnSpc>
              <a:defRPr/>
            </a:pPr>
            <a:r>
              <a:rPr lang="en-US" altLang="zh-CN" sz="1050" kern="0">
                <a:solidFill>
                  <a:srgbClr val="838995"/>
                </a:solidFill>
                <a:ea typeface="微软雅黑" panose="020B0503020204020204" charset="-122"/>
                <a:cs typeface="Arial" panose="020B0604020202020204" pitchFamily="34" charset="0"/>
                <a:sym typeface="Arial" panose="020B0604020202020204" pitchFamily="34" charset="0"/>
              </a:rPr>
              <a:t>Age dynamics of strength fitness</a:t>
            </a:r>
          </a:p>
        </p:txBody>
      </p:sp>
      <p:sp>
        <p:nvSpPr>
          <p:cNvPr id="19" name="PA_矩形 8"/>
          <p:cNvSpPr/>
          <p:nvPr>
            <p:custDataLst>
              <p:tags r:id="rId2"/>
            </p:custDataLst>
          </p:nvPr>
        </p:nvSpPr>
        <p:spPr>
          <a:xfrm>
            <a:off x="1343660" y="1194435"/>
            <a:ext cx="6555740" cy="1198880"/>
          </a:xfrm>
          <a:prstGeom prst="rect">
            <a:avLst/>
          </a:prstGeom>
        </p:spPr>
        <p:txBody>
          <a:bodyPr wrap="square">
            <a:spAutoFit/>
          </a:bodyPr>
          <a:lstStyle/>
          <a:p>
            <a:pPr algn="dist" defTabSz="685800">
              <a:defRPr/>
            </a:pPr>
            <a:r>
              <a:rPr lang="en-US" altLang="zh-CN" sz="3600" kern="0">
                <a:solidFill>
                  <a:srgbClr val="BEC1C8"/>
                </a:solidFill>
                <a:latin typeface="+mj-ea"/>
                <a:ea typeface="+mj-ea"/>
              </a:rPr>
              <a:t>Research on the physical fitness of athletes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3" name="矩形 12"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745490" y="326390"/>
            <a:ext cx="6480175" cy="818515"/>
          </a:xfrm>
          <a:prstGeom prst="rect">
            <a:avLst/>
          </a:prstGeom>
        </p:spPr>
        <p:txBody>
          <a:bodyPr wrap="square">
            <a:spAutoFit/>
          </a:bodyPr>
          <a:lstStyle/>
          <a:p>
            <a:pPr algn="l" defTabSz="914400">
              <a:lnSpc>
                <a:spcPct val="150000"/>
              </a:lnSpc>
              <a:defRPr/>
            </a:pPr>
            <a:r>
              <a:rPr lang="en-US" altLang="zh-CN" sz="1050" kern="0">
                <a:solidFill>
                  <a:srgbClr val="838995"/>
                </a:solidFill>
                <a:ea typeface="微软雅黑" panose="020B0503020204020204" charset="-122"/>
                <a:cs typeface="Arial" panose="020B0604020202020204" pitchFamily="34" charset="0"/>
                <a:sym typeface="Arial" panose="020B0604020202020204" pitchFamily="34" charset="0"/>
              </a:rPr>
              <a:t>一个人的肌肉力量取决于多种原因，包括形态和生物力学，生化，功能  和神经心理的原因。</a:t>
            </a:r>
          </a:p>
          <a:p>
            <a:pPr algn="l" defTabSz="914400">
              <a:lnSpc>
                <a:spcPct val="150000"/>
              </a:lnSpc>
              <a:defRPr/>
            </a:pPr>
            <a:r>
              <a:rPr lang="en-US" altLang="zh-CN" sz="1050" kern="0">
                <a:solidFill>
                  <a:srgbClr val="838995"/>
                </a:solidFill>
                <a:ea typeface="微软雅黑" panose="020B0503020204020204" charset="-122"/>
                <a:cs typeface="Arial" panose="020B0604020202020204" pitchFamily="34" charset="0"/>
                <a:sym typeface="Arial" panose="020B0604020202020204" pitchFamily="34" charset="0"/>
              </a:rPr>
              <a:t>形态特征包括肌肉结构：其组成中包含的肌肉纤维数量；肌肉纤维的微结 构特征；以及不同的生化成分，包括肌肉具有快速收缩和缓慢收缩的特征， 随着能量物质的积累</a:t>
            </a:r>
          </a:p>
        </p:txBody>
      </p:sp>
      <p:sp>
        <p:nvSpPr>
          <p:cNvPr id="14" name="文本框 13"/>
          <p:cNvSpPr txBox="1"/>
          <p:nvPr/>
        </p:nvSpPr>
        <p:spPr>
          <a:xfrm>
            <a:off x="515620" y="1418590"/>
            <a:ext cx="7991475" cy="2306955"/>
          </a:xfrm>
          <a:prstGeom prst="rect">
            <a:avLst/>
          </a:prstGeom>
          <a:noFill/>
        </p:spPr>
        <p:txBody>
          <a:bodyPr wrap="square" rtlCol="0">
            <a:spAutoFit/>
          </a:bodyPr>
          <a:lstStyle>
            <a:defPPr>
              <a:defRPr lang="en-US"/>
            </a:defPPr>
            <a:lvl1pPr algn="ctr">
              <a:defRPr sz="7200">
                <a:gradFill flip="none" rotWithShape="1">
                  <a:gsLst>
                    <a:gs pos="43000">
                      <a:srgbClr val="9AC2B8"/>
                    </a:gs>
                    <a:gs pos="100000">
                      <a:srgbClr val="BDD7D0">
                        <a:alpha val="0"/>
                      </a:srgbClr>
                    </a:gs>
                  </a:gsLst>
                  <a:lin ang="0" scaled="1"/>
                  <a:tileRect/>
                </a:gradFill>
                <a:latin typeface="+mj-ea"/>
                <a:ea typeface="+mj-ea"/>
              </a:defRPr>
            </a:lvl1pPr>
          </a:lstStyle>
          <a:p>
            <a:pPr algn="l" defTabSz="685800">
              <a:buClrTx/>
              <a:buSzTx/>
              <a:buFontTx/>
              <a:defRPr/>
            </a:pPr>
            <a:r>
              <a:rPr lang="zh-CN" altLang="en-US" sz="1800" kern="0">
                <a:solidFill>
                  <a:schemeClr val="tx2">
                    <a:lumMod val="50000"/>
                  </a:schemeClr>
                </a:solidFill>
                <a:effectLst/>
                <a:latin typeface="微软雅黑 Light" panose="020B0502040204020203" charset="-122"/>
                <a:ea typeface="+mn-ea"/>
                <a:sym typeface="+mn-ea"/>
              </a:rPr>
              <a:t>A person's muscle strength depends on a variety of reasons, including morphological and biomechanical, biochemical, functional and neuropsychological reasons.</a:t>
            </a:r>
          </a:p>
          <a:p>
            <a:pPr algn="l" defTabSz="685800">
              <a:buClrTx/>
              <a:buSzTx/>
              <a:buFontTx/>
              <a:defRPr/>
            </a:pPr>
            <a:r>
              <a:rPr lang="zh-CN" altLang="en-US" sz="1800" kern="0">
                <a:solidFill>
                  <a:schemeClr val="tx2">
                    <a:lumMod val="50000"/>
                  </a:schemeClr>
                </a:solidFill>
                <a:effectLst/>
                <a:latin typeface="微软雅黑 Light" panose="020B0502040204020203" charset="-122"/>
                <a:ea typeface="+mn-ea"/>
                <a:sym typeface="+mn-ea"/>
              </a:rPr>
              <a:t>The morphological characteristics include muscle structure: the number of muscle fibers contained in its composition; the microstructural characteristics of muscle fibers; and different biochemical components, including the characteristics of fast and slow contraction of muscles, with the accumulation of energy substances.</a:t>
            </a:r>
          </a:p>
        </p:txBody>
      </p:sp>
      <p:sp>
        <p:nvSpPr>
          <p:cNvPr id="3" name="文本框 2"/>
          <p:cNvSpPr txBox="1"/>
          <p:nvPr/>
        </p:nvSpPr>
        <p:spPr>
          <a:xfrm>
            <a:off x="7022465" y="2524760"/>
            <a:ext cx="2540000" cy="368300"/>
          </a:xfrm>
          <a:prstGeom prst="rect">
            <a:avLst/>
          </a:prstGeom>
          <a:noFill/>
        </p:spPr>
        <p:txBody>
          <a:bodyPr wrap="square" rtlCol="0" anchor="t">
            <a:spAutoFit/>
          </a:bodyPr>
          <a:lstStyle/>
          <a:p>
            <a:r>
              <a:rPr lang="zh-CN" altLang="en-US"/>
              <a:t> /kəm'ponənts/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725170" y="189865"/>
            <a:ext cx="7179310" cy="1168400"/>
          </a:xfrm>
          <a:prstGeom prst="rect">
            <a:avLst/>
          </a:prstGeom>
          <a:noFill/>
          <a:ln w="9525">
            <a:noFill/>
          </a:ln>
        </p:spPr>
        <p:txBody>
          <a:bodyPr wrap="square">
            <a:spAutoFit/>
          </a:bodyPr>
          <a:lstStyle/>
          <a:p>
            <a:pPr indent="0"/>
            <a:r>
              <a:rPr lang="en-US" sz="1400">
                <a:latin typeface="Calibri" panose="020F0502020204030204" pitchFamily="34" charset="0"/>
                <a:ea typeface="宋体" panose="02010600030101010101" pitchFamily="2" charset="-122"/>
                <a:cs typeface="Times New Roman" panose="02020603050405020304" pitchFamily="18" charset="0"/>
              </a:rPr>
              <a:t>科夫，生物力学，生理学家，运动形态学家，教师。根据可获得的数据，电动机分析仪的功能在13至14岁时达到很高的成熟度。从16岁到17岁的力量增长速度的降低很可能与青春期和人体能量功能的变化有关。 17岁后，强度会不断增加，这与青春期的结束有关。肌肉力量是在运动技能训练的早期阶段显着影响结果的主要身体素质之一。这种依赖性在教授复杂的运动动作的第一阶段就特别明显地体现出来，而这并不在孩子的“武器库”中。</a:t>
            </a:r>
          </a:p>
        </p:txBody>
      </p:sp>
      <p:sp>
        <p:nvSpPr>
          <p:cNvPr id="2" name="矩形 1"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514350" y="1534795"/>
            <a:ext cx="7720330" cy="2861310"/>
          </a:xfrm>
          <a:prstGeom prst="rect">
            <a:avLst/>
          </a:prstGeom>
        </p:spPr>
        <p:txBody>
          <a:bodyPr wrap="square">
            <a:spAutoFit/>
          </a:bodyPr>
          <a:lstStyle/>
          <a:p>
            <a:pPr algn="l" defTabSz="685800">
              <a:lnSpc>
                <a:spcPct val="100000"/>
              </a:lnSpc>
              <a:buClrTx/>
              <a:buSzTx/>
              <a:buFontTx/>
              <a:defRPr/>
            </a:pPr>
            <a:r>
              <a:rPr kumimoji="0" lang="zh-CN" altLang="en-US" sz="1800" i="0" u="none" strike="noStrike" kern="0" cap="none" spc="0" normalizeH="0" baseline="0">
                <a:solidFill>
                  <a:schemeClr val="tx2">
                    <a:lumMod val="50000"/>
                  </a:schemeClr>
                </a:solidFill>
                <a:effectLst/>
                <a:latin typeface="微软雅黑 Light" panose="020B0502040204020203" charset="-122"/>
                <a:sym typeface="Calibri" panose="020F0502020204030204" pitchFamily="34" charset="0"/>
              </a:rPr>
              <a:t>Cove, biomechanics, physiologist, movement morphologist, teacher. According to the available data, the function of the motor analyzer reaches a high level of maturity at the age of 13 to 14. The decrease in the growth rate of strength from the age of 16 to 17 is likely to be related</a:t>
            </a:r>
          </a:p>
          <a:p>
            <a:pPr algn="l" defTabSz="685800">
              <a:lnSpc>
                <a:spcPct val="100000"/>
              </a:lnSpc>
              <a:buClrTx/>
              <a:buSzTx/>
              <a:buFontTx/>
              <a:defRPr/>
            </a:pPr>
            <a:r>
              <a:rPr kumimoji="0" lang="zh-CN" altLang="en-US" sz="1800" i="0" u="none" strike="noStrike" kern="0" cap="none" spc="0" normalizeH="0" baseline="0">
                <a:solidFill>
                  <a:schemeClr val="tx2">
                    <a:lumMod val="50000"/>
                  </a:schemeClr>
                </a:solidFill>
                <a:effectLst/>
                <a:latin typeface="微软雅黑 Light" panose="020B0502040204020203" charset="-122"/>
                <a:sym typeface="Calibri" panose="020F0502020204030204" pitchFamily="34" charset="0"/>
              </a:rPr>
              <a:t>to the changes in adolescence and human energy function. After the age of 17, the intensity will continue to increase, which is related to the end of adolescence. Muscle strength is one of the main physical qualities that significantly affect the results in the early stages of motor skill training. This dependence is particularly obvious in the first stage of teaching complex movements, and this is not in the child's "arsenal".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00025" y="357505"/>
            <a:ext cx="7718425" cy="829945"/>
          </a:xfrm>
          <a:prstGeom prst="rect">
            <a:avLst/>
          </a:prstGeom>
          <a:noFill/>
          <a:ln w="9525">
            <a:noFill/>
          </a:ln>
        </p:spPr>
        <p:txBody>
          <a:bodyPr wrap="square">
            <a:spAutoFit/>
          </a:bodyPr>
          <a:lstStyle/>
          <a:p>
            <a:pPr>
              <a:lnSpc>
                <a:spcPct val="150000"/>
              </a:lnSpc>
              <a:defRPr/>
            </a:pPr>
            <a:r>
              <a:rPr lang="en-US" altLang="zh-CN" sz="1600" noProof="0">
                <a:ln>
                  <a:noFill/>
                </a:ln>
                <a:solidFill>
                  <a:schemeClr val="tx1">
                    <a:lumMod val="50000"/>
                    <a:lumOff val="50000"/>
                  </a:schemeClr>
                </a:solidFill>
                <a:effectLst/>
                <a:uLnTx/>
                <a:uFillTx/>
                <a:latin typeface="Calibri Light" panose="020F0302020204030204"/>
                <a:ea typeface="微软雅黑" panose="020B0503020204020204" charset="-122"/>
                <a:cs typeface="Arial" panose="020B0604020202020204" pitchFamily="34" charset="0"/>
                <a:sym typeface="Calibri" panose="020F0502020204030204" pitchFamily="34" charset="0"/>
              </a:rPr>
              <a:t>肌肉力量全天变化。它在下午最明显，在清晨时最不明显，也就是说，  肌肉力量受年代生物学法则的约束。应尽早考虑时间生物学方面的问题。</a:t>
            </a:r>
          </a:p>
        </p:txBody>
      </p:sp>
      <p:sp>
        <p:nvSpPr>
          <p:cNvPr id="2" name="矩形 1"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200025" y="1775460"/>
            <a:ext cx="8022590" cy="1198880"/>
          </a:xfrm>
          <a:prstGeom prst="rect">
            <a:avLst/>
          </a:prstGeom>
        </p:spPr>
        <p:txBody>
          <a:bodyPr wrap="square">
            <a:spAutoFit/>
          </a:bodyPr>
          <a:lstStyle/>
          <a:p>
            <a:pPr algn="l" defTabSz="685800">
              <a:lnSpc>
                <a:spcPct val="100000"/>
              </a:lnSpc>
              <a:buClrTx/>
              <a:buSzTx/>
              <a:buFontTx/>
              <a:defRPr/>
            </a:pPr>
            <a:r>
              <a:rPr kumimoji="0" lang="zh-CN" altLang="en-US" sz="1800" i="0" u="none" strike="noStrike" kern="0" cap="none" spc="0" normalizeH="0" baseline="0">
                <a:solidFill>
                  <a:schemeClr val="tx2">
                    <a:lumMod val="50000"/>
                  </a:schemeClr>
                </a:solidFill>
                <a:effectLst/>
                <a:latin typeface="微软雅黑 Light" panose="020B0502040204020203" charset="-122"/>
                <a:sym typeface="Calibri" panose="020F0502020204030204" pitchFamily="34" charset="0"/>
              </a:rPr>
              <a:t>Muscle strength changes throughout the day. It is most noticeable in the afternoon and least noticeable in the early morning, which means that muscle strength is governed by the laws of chronology. The question of time biology should be considered as early as possible.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62865" y="453390"/>
            <a:ext cx="8827135" cy="2030095"/>
          </a:xfrm>
          <a:prstGeom prst="rect">
            <a:avLst/>
          </a:prstGeom>
        </p:spPr>
        <p:txBody>
          <a:bodyPr wrap="square">
            <a:spAutoFit/>
          </a:bodyPr>
          <a:lstStyle/>
          <a:p>
            <a:pPr>
              <a:lnSpc>
                <a:spcPct val="150000"/>
              </a:lnSpc>
              <a:buClr>
                <a:srgbClr val="E7E6E6">
                  <a:lumMod val="10000"/>
                </a:srgbClr>
              </a:buClr>
            </a:pPr>
            <a:r>
              <a:rPr lang="en-US" altLang="zh-CN" sz="1200">
                <a:solidFill>
                  <a:schemeClr val="tx1">
                    <a:lumMod val="50000"/>
                    <a:lumOff val="50000"/>
                  </a:schemeClr>
                </a:solidFill>
                <a:cs typeface="+mn-ea"/>
                <a:sym typeface="+mn-lt"/>
              </a:rPr>
              <a:t>When class groups are established based on passport age, the muscle strength in the children's group, especially within the group, has greater fluctuations. According to I.I.</a:t>
            </a:r>
          </a:p>
          <a:p>
            <a:pPr>
              <a:lnSpc>
                <a:spcPct val="150000"/>
              </a:lnSpc>
              <a:buClr>
                <a:srgbClr val="E7E6E6">
                  <a:lumMod val="10000"/>
                </a:srgbClr>
              </a:buClr>
            </a:pPr>
            <a:r>
              <a:rPr lang="en-US" altLang="zh-CN" sz="1200">
                <a:solidFill>
                  <a:schemeClr val="tx1">
                    <a:lumMod val="50000"/>
                    <a:lumOff val="50000"/>
                  </a:schemeClr>
                </a:solidFill>
                <a:cs typeface="+mn-ea"/>
                <a:sym typeface="+mn-lt"/>
              </a:rPr>
              <a:t> Bahraha (2009), groups should be based on biological age.</a:t>
            </a:r>
          </a:p>
          <a:p>
            <a:pPr>
              <a:lnSpc>
                <a:spcPct val="150000"/>
              </a:lnSpc>
              <a:buClr>
                <a:srgbClr val="E7E6E6">
                  <a:lumMod val="10000"/>
                </a:srgbClr>
              </a:buClr>
            </a:pPr>
            <a:r>
              <a:rPr lang="en-US" altLang="zh-CN" sz="1200">
                <a:solidFill>
                  <a:schemeClr val="tx1">
                    <a:lumMod val="50000"/>
                    <a:lumOff val="50000"/>
                  </a:schemeClr>
                </a:solidFill>
                <a:cs typeface="+mn-ea"/>
                <a:sym typeface="+mn-lt"/>
              </a:rPr>
              <a:t>The work of the </a:t>
            </a:r>
            <a:r>
              <a:rPr lang="en-US" altLang="zh-CN" sz="1200" b="1">
                <a:solidFill>
                  <a:schemeClr val="tx1">
                    <a:lumMod val="50000"/>
                    <a:lumOff val="50000"/>
                  </a:schemeClr>
                </a:solidFill>
                <a:cs typeface="+mn-ea"/>
                <a:sym typeface="+mn-lt"/>
              </a:rPr>
              <a:t>kinesiology</a:t>
            </a:r>
            <a:r>
              <a:rPr lang="en-US" altLang="zh-CN" sz="1200">
                <a:solidFill>
                  <a:schemeClr val="tx1">
                    <a:lumMod val="50000"/>
                    <a:lumOff val="50000"/>
                  </a:schemeClr>
                </a:solidFill>
                <a:cs typeface="+mn-ea"/>
                <a:sym typeface="+mn-lt"/>
              </a:rPr>
              <a:t> morphologist school puts forward a different point of view </a:t>
            </a:r>
            <a:r>
              <a:rPr lang="zh-CN" altLang="en-US" sz="1200">
                <a:solidFill>
                  <a:schemeClr val="tx1">
                    <a:lumMod val="50000"/>
                    <a:lumOff val="50000"/>
                  </a:schemeClr>
                </a:solidFill>
                <a:cs typeface="+mn-ea"/>
                <a:sym typeface="+mn-lt"/>
              </a:rPr>
              <a:t>：</a:t>
            </a:r>
            <a:r>
              <a:rPr lang="en-US" altLang="zh-CN" sz="1200">
                <a:solidFill>
                  <a:schemeClr val="tx1">
                    <a:lumMod val="50000"/>
                    <a:lumOff val="50000"/>
                  </a:schemeClr>
                </a:solidFill>
                <a:cs typeface="+mn-ea"/>
                <a:sym typeface="+mn-lt"/>
              </a:rPr>
              <a:t>The exercise group should be formed according to the body type. Virtual reality can provide more information than the biological age, because it gives the concept of biological development prospects and the duration of the growth process. The muscle strength of children under 10 years of age is more closely related to the overall level of change.</a:t>
            </a:r>
          </a:p>
        </p:txBody>
      </p:sp>
      <p:sp>
        <p:nvSpPr>
          <p:cNvPr id="24" name="矩形 23"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857736" y="42221"/>
            <a:ext cx="1569661" cy="337185"/>
          </a:xfrm>
          <a:prstGeom prst="rect">
            <a:avLst/>
          </a:prstGeom>
        </p:spPr>
        <p:txBody>
          <a:bodyPr wrap="square">
            <a:spAutoFit/>
          </a:bodyPr>
          <a:lstStyle/>
          <a:p>
            <a:r>
              <a:rPr lang="en-US" altLang="zh-CN" sz="1600">
                <a:solidFill>
                  <a:srgbClr val="9AC2B8"/>
                </a:solidFill>
                <a:latin typeface="+mj-ea"/>
                <a:ea typeface="+mj-ea"/>
                <a:sym typeface="Calibri" panose="020F0502020204030204" pitchFamily="34" charset="0"/>
              </a:rPr>
              <a:t>age</a:t>
            </a:r>
          </a:p>
        </p:txBody>
      </p:sp>
      <p:sp>
        <p:nvSpPr>
          <p:cNvPr id="25" name="矩形 24"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614680" y="3566795"/>
            <a:ext cx="7992745" cy="1303020"/>
          </a:xfrm>
          <a:prstGeom prst="rect">
            <a:avLst/>
          </a:prstGeom>
        </p:spPr>
        <p:txBody>
          <a:bodyPr wrap="square">
            <a:spAutoFit/>
          </a:bodyPr>
          <a:lstStyle/>
          <a:p>
            <a:pPr>
              <a:lnSpc>
                <a:spcPct val="150000"/>
              </a:lnSpc>
              <a:buClr>
                <a:srgbClr val="E7E6E6">
                  <a:lumMod val="10000"/>
                </a:srgbClr>
              </a:buClr>
            </a:pPr>
            <a:r>
              <a:rPr lang="en-US" altLang="zh-CN" sz="1050">
                <a:solidFill>
                  <a:schemeClr val="tx1">
                    <a:lumMod val="50000"/>
                    <a:lumOff val="50000"/>
                  </a:schemeClr>
                </a:solidFill>
                <a:cs typeface="+mn-ea"/>
                <a:sym typeface="+mn-lt"/>
              </a:rPr>
              <a:t>当根据护照年龄建立班级分组时，在儿童组中尤其是组内的肌肉力量  出现较大的波动。据I.I. Bahraha（2009），应该根据生物学年龄来分组。</a:t>
            </a:r>
          </a:p>
          <a:p>
            <a:pPr>
              <a:lnSpc>
                <a:spcPct val="150000"/>
              </a:lnSpc>
              <a:buClr>
                <a:srgbClr val="E7E6E6">
                  <a:lumMod val="10000"/>
                </a:srgbClr>
              </a:buClr>
            </a:pPr>
            <a:r>
              <a:rPr lang="en-US" altLang="zh-CN" sz="1050" b="1">
                <a:solidFill>
                  <a:schemeClr val="tx1">
                    <a:lumMod val="50000"/>
                    <a:lumOff val="50000"/>
                  </a:schemeClr>
                </a:solidFill>
                <a:cs typeface="+mn-ea"/>
                <a:sym typeface="+mn-lt"/>
              </a:rPr>
              <a:t>运动</a:t>
            </a:r>
            <a:r>
              <a:rPr lang="en-US" altLang="zh-CN" sz="1050">
                <a:solidFill>
                  <a:schemeClr val="tx1">
                    <a:lumMod val="50000"/>
                    <a:lumOff val="50000"/>
                  </a:schemeClr>
                </a:solidFill>
                <a:cs typeface="+mn-ea"/>
                <a:sym typeface="+mn-lt"/>
              </a:rPr>
              <a:t>形态学家学校的工作提出了不同的观点（R.N. Dorokhov，V.P。Guba，2002）：运动组应根据躯体类型形成，并根据发展选择突出其中的亚组。虚拟现实比生物时代更能提供更多信息，因为它给出了生物发展前景， 生长过程的持续时间的概念。儿童的10岁以下的肌肉力量与总体变化水平更为紧密相关。</a:t>
            </a:r>
          </a:p>
        </p:txBody>
      </p:sp>
      <p:sp>
        <p:nvSpPr>
          <p:cNvPr id="26" name="矩形 25"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1307465" y="3322955"/>
            <a:ext cx="2002155" cy="337185"/>
          </a:xfrm>
          <a:prstGeom prst="rect">
            <a:avLst/>
          </a:prstGeom>
        </p:spPr>
        <p:txBody>
          <a:bodyPr wrap="square">
            <a:spAutoFit/>
          </a:bodyPr>
          <a:lstStyle/>
          <a:p>
            <a:r>
              <a:rPr lang="en-US" altLang="zh-CN" sz="1600">
                <a:solidFill>
                  <a:schemeClr val="tx1">
                    <a:lumMod val="50000"/>
                    <a:lumOff val="50000"/>
                  </a:schemeClr>
                </a:solidFill>
                <a:cs typeface="+mn-ea"/>
                <a:sym typeface="+mn-lt"/>
              </a:rPr>
              <a:t>年龄建立班级分组</a:t>
            </a:r>
            <a:endParaRPr lang="zh-CN" altLang="en-US" sz="1600">
              <a:solidFill>
                <a:srgbClr val="9AC2B8"/>
              </a:solidFill>
              <a:latin typeface="+mj-ea"/>
              <a:ea typeface="+mj-ea"/>
              <a:sym typeface="Calibri" panose="020F0502020204030204" pitchFamily="34" charset="0"/>
            </a:endParaRPr>
          </a:p>
        </p:txBody>
      </p:sp>
      <p:grpSp>
        <p:nvGrpSpPr>
          <p:cNvPr id="5" name="组合 4"/>
          <p:cNvGrpSpPr/>
          <p:nvPr/>
        </p:nvGrpSpPr>
        <p:grpSpPr>
          <a:xfrm>
            <a:off x="132080" y="-56515"/>
            <a:ext cx="584200" cy="584200"/>
            <a:chOff x="549" y="1277"/>
            <a:chExt cx="920" cy="920"/>
          </a:xfrm>
        </p:grpSpPr>
        <p:sp>
          <p:nvSpPr>
            <p:cNvPr id="4" name="椭圆 3"/>
            <p:cNvSpPr/>
            <p:nvPr/>
          </p:nvSpPr>
          <p:spPr>
            <a:xfrm>
              <a:off x="549" y="1277"/>
              <a:ext cx="920" cy="920"/>
            </a:xfrm>
            <a:prstGeom prst="ellipse">
              <a:avLst/>
            </a:prstGeom>
            <a:solidFill>
              <a:srgbClr val="9AC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8" name="Group 15" descr="e7d195523061f1c09e9d68d7cf438b91ef959ecb14fc25d26BBA7F7DBC18E55DFF4014AF651F0BF2569D4B6C1DA7F1A4683A481403BD872FC687266AD13265C1DE7C373772FD8728ABDD69ADD03BFF5BE2862BC891DBB79EB73C15828F0DF1DC2F0B1C670C38CB84D872D3C6C609B3C2C95C34232EA5F7BBA4BF190274E430E03C02613D2AC7931007E66AA5AE319EC6"/>
            <p:cNvGrpSpPr>
              <a:grpSpLocks noChangeAspect="1"/>
            </p:cNvGrpSpPr>
            <p:nvPr/>
          </p:nvGrpSpPr>
          <p:grpSpPr bwMode="auto">
            <a:xfrm>
              <a:off x="731" y="1536"/>
              <a:ext cx="556" cy="470"/>
              <a:chOff x="2425" y="1235"/>
              <a:chExt cx="912" cy="771"/>
            </a:xfrm>
            <a:solidFill>
              <a:schemeClr val="bg1"/>
            </a:solidFill>
          </p:grpSpPr>
          <p:sp>
            <p:nvSpPr>
              <p:cNvPr id="39" name="Freeform 16"/>
              <p:cNvSpPr/>
              <p:nvPr/>
            </p:nvSpPr>
            <p:spPr bwMode="auto">
              <a:xfrm>
                <a:off x="2625" y="1422"/>
                <a:ext cx="513" cy="214"/>
              </a:xfrm>
              <a:custGeom>
                <a:avLst/>
                <a:gdLst>
                  <a:gd name="T0" fmla="*/ 348 w 513"/>
                  <a:gd name="T1" fmla="*/ 0 h 214"/>
                  <a:gd name="T2" fmla="*/ 210 w 513"/>
                  <a:gd name="T3" fmla="*/ 139 h 214"/>
                  <a:gd name="T4" fmla="*/ 119 w 513"/>
                  <a:gd name="T5" fmla="*/ 48 h 214"/>
                  <a:gd name="T6" fmla="*/ 0 w 513"/>
                  <a:gd name="T7" fmla="*/ 166 h 214"/>
                  <a:gd name="T8" fmla="*/ 38 w 513"/>
                  <a:gd name="T9" fmla="*/ 202 h 214"/>
                  <a:gd name="T10" fmla="*/ 119 w 513"/>
                  <a:gd name="T11" fmla="*/ 123 h 214"/>
                  <a:gd name="T12" fmla="*/ 210 w 513"/>
                  <a:gd name="T13" fmla="*/ 214 h 214"/>
                  <a:gd name="T14" fmla="*/ 348 w 513"/>
                  <a:gd name="T15" fmla="*/ 76 h 214"/>
                  <a:gd name="T16" fmla="*/ 475 w 513"/>
                  <a:gd name="T17" fmla="*/ 202 h 214"/>
                  <a:gd name="T18" fmla="*/ 513 w 513"/>
                  <a:gd name="T19" fmla="*/ 165 h 214"/>
                  <a:gd name="T20" fmla="*/ 348 w 513"/>
                  <a:gd name="T21"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3" h="214">
                    <a:moveTo>
                      <a:pt x="348" y="0"/>
                    </a:moveTo>
                    <a:lnTo>
                      <a:pt x="210" y="139"/>
                    </a:lnTo>
                    <a:lnTo>
                      <a:pt x="119" y="48"/>
                    </a:lnTo>
                    <a:lnTo>
                      <a:pt x="0" y="166"/>
                    </a:lnTo>
                    <a:lnTo>
                      <a:pt x="38" y="202"/>
                    </a:lnTo>
                    <a:lnTo>
                      <a:pt x="119" y="123"/>
                    </a:lnTo>
                    <a:lnTo>
                      <a:pt x="210" y="214"/>
                    </a:lnTo>
                    <a:lnTo>
                      <a:pt x="348" y="76"/>
                    </a:lnTo>
                    <a:lnTo>
                      <a:pt x="475" y="202"/>
                    </a:lnTo>
                    <a:lnTo>
                      <a:pt x="513" y="165"/>
                    </a:lnTo>
                    <a:lnTo>
                      <a:pt x="3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17"/>
              <p:cNvSpPr>
                <a:spLocks noEditPoints="1"/>
              </p:cNvSpPr>
              <p:nvPr/>
            </p:nvSpPr>
            <p:spPr bwMode="auto">
              <a:xfrm>
                <a:off x="2425" y="1235"/>
                <a:ext cx="912" cy="771"/>
              </a:xfrm>
              <a:custGeom>
                <a:avLst/>
                <a:gdLst>
                  <a:gd name="T0" fmla="*/ 912 w 912"/>
                  <a:gd name="T1" fmla="*/ 54 h 771"/>
                  <a:gd name="T2" fmla="*/ 912 w 912"/>
                  <a:gd name="T3" fmla="*/ 0 h 771"/>
                  <a:gd name="T4" fmla="*/ 2 w 912"/>
                  <a:gd name="T5" fmla="*/ 0 h 771"/>
                  <a:gd name="T6" fmla="*/ 2 w 912"/>
                  <a:gd name="T7" fmla="*/ 54 h 771"/>
                  <a:gd name="T8" fmla="*/ 30 w 912"/>
                  <a:gd name="T9" fmla="*/ 54 h 771"/>
                  <a:gd name="T10" fmla="*/ 30 w 912"/>
                  <a:gd name="T11" fmla="*/ 541 h 771"/>
                  <a:gd name="T12" fmla="*/ 0 w 912"/>
                  <a:gd name="T13" fmla="*/ 541 h 771"/>
                  <a:gd name="T14" fmla="*/ 0 w 912"/>
                  <a:gd name="T15" fmla="*/ 594 h 771"/>
                  <a:gd name="T16" fmla="*/ 30 w 912"/>
                  <a:gd name="T17" fmla="*/ 594 h 771"/>
                  <a:gd name="T18" fmla="*/ 30 w 912"/>
                  <a:gd name="T19" fmla="*/ 595 h 771"/>
                  <a:gd name="T20" fmla="*/ 429 w 912"/>
                  <a:gd name="T21" fmla="*/ 595 h 771"/>
                  <a:gd name="T22" fmla="*/ 429 w 912"/>
                  <a:gd name="T23" fmla="*/ 718 h 771"/>
                  <a:gd name="T24" fmla="*/ 367 w 912"/>
                  <a:gd name="T25" fmla="*/ 718 h 771"/>
                  <a:gd name="T26" fmla="*/ 367 w 912"/>
                  <a:gd name="T27" fmla="*/ 771 h 771"/>
                  <a:gd name="T28" fmla="*/ 545 w 912"/>
                  <a:gd name="T29" fmla="*/ 771 h 771"/>
                  <a:gd name="T30" fmla="*/ 545 w 912"/>
                  <a:gd name="T31" fmla="*/ 718 h 771"/>
                  <a:gd name="T32" fmla="*/ 482 w 912"/>
                  <a:gd name="T33" fmla="*/ 718 h 771"/>
                  <a:gd name="T34" fmla="*/ 482 w 912"/>
                  <a:gd name="T35" fmla="*/ 595 h 771"/>
                  <a:gd name="T36" fmla="*/ 885 w 912"/>
                  <a:gd name="T37" fmla="*/ 595 h 771"/>
                  <a:gd name="T38" fmla="*/ 885 w 912"/>
                  <a:gd name="T39" fmla="*/ 594 h 771"/>
                  <a:gd name="T40" fmla="*/ 911 w 912"/>
                  <a:gd name="T41" fmla="*/ 594 h 771"/>
                  <a:gd name="T42" fmla="*/ 911 w 912"/>
                  <a:gd name="T43" fmla="*/ 541 h 771"/>
                  <a:gd name="T44" fmla="*/ 885 w 912"/>
                  <a:gd name="T45" fmla="*/ 541 h 771"/>
                  <a:gd name="T46" fmla="*/ 885 w 912"/>
                  <a:gd name="T47" fmla="*/ 54 h 771"/>
                  <a:gd name="T48" fmla="*/ 912 w 912"/>
                  <a:gd name="T49" fmla="*/ 54 h 771"/>
                  <a:gd name="T50" fmla="*/ 83 w 912"/>
                  <a:gd name="T51" fmla="*/ 541 h 771"/>
                  <a:gd name="T52" fmla="*/ 83 w 912"/>
                  <a:gd name="T53" fmla="*/ 55 h 771"/>
                  <a:gd name="T54" fmla="*/ 832 w 912"/>
                  <a:gd name="T55" fmla="*/ 55 h 771"/>
                  <a:gd name="T56" fmla="*/ 832 w 912"/>
                  <a:gd name="T57" fmla="*/ 541 h 771"/>
                  <a:gd name="T58" fmla="*/ 83 w 912"/>
                  <a:gd name="T59" fmla="*/ 541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12" h="771">
                    <a:moveTo>
                      <a:pt x="912" y="54"/>
                    </a:moveTo>
                    <a:lnTo>
                      <a:pt x="912" y="0"/>
                    </a:lnTo>
                    <a:lnTo>
                      <a:pt x="2" y="0"/>
                    </a:lnTo>
                    <a:lnTo>
                      <a:pt x="2" y="54"/>
                    </a:lnTo>
                    <a:lnTo>
                      <a:pt x="30" y="54"/>
                    </a:lnTo>
                    <a:lnTo>
                      <a:pt x="30" y="541"/>
                    </a:lnTo>
                    <a:lnTo>
                      <a:pt x="0" y="541"/>
                    </a:lnTo>
                    <a:lnTo>
                      <a:pt x="0" y="594"/>
                    </a:lnTo>
                    <a:lnTo>
                      <a:pt x="30" y="594"/>
                    </a:lnTo>
                    <a:lnTo>
                      <a:pt x="30" y="595"/>
                    </a:lnTo>
                    <a:lnTo>
                      <a:pt x="429" y="595"/>
                    </a:lnTo>
                    <a:lnTo>
                      <a:pt x="429" y="718"/>
                    </a:lnTo>
                    <a:lnTo>
                      <a:pt x="367" y="718"/>
                    </a:lnTo>
                    <a:lnTo>
                      <a:pt x="367" y="771"/>
                    </a:lnTo>
                    <a:lnTo>
                      <a:pt x="545" y="771"/>
                    </a:lnTo>
                    <a:lnTo>
                      <a:pt x="545" y="718"/>
                    </a:lnTo>
                    <a:lnTo>
                      <a:pt x="482" y="718"/>
                    </a:lnTo>
                    <a:lnTo>
                      <a:pt x="482" y="595"/>
                    </a:lnTo>
                    <a:lnTo>
                      <a:pt x="885" y="595"/>
                    </a:lnTo>
                    <a:lnTo>
                      <a:pt x="885" y="594"/>
                    </a:lnTo>
                    <a:lnTo>
                      <a:pt x="911" y="594"/>
                    </a:lnTo>
                    <a:lnTo>
                      <a:pt x="911" y="541"/>
                    </a:lnTo>
                    <a:lnTo>
                      <a:pt x="885" y="541"/>
                    </a:lnTo>
                    <a:lnTo>
                      <a:pt x="885" y="54"/>
                    </a:lnTo>
                    <a:lnTo>
                      <a:pt x="912" y="54"/>
                    </a:lnTo>
                    <a:close/>
                    <a:moveTo>
                      <a:pt x="83" y="541"/>
                    </a:moveTo>
                    <a:lnTo>
                      <a:pt x="83" y="55"/>
                    </a:lnTo>
                    <a:lnTo>
                      <a:pt x="832" y="55"/>
                    </a:lnTo>
                    <a:lnTo>
                      <a:pt x="832" y="541"/>
                    </a:lnTo>
                    <a:lnTo>
                      <a:pt x="83" y="5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grpSp>
        <p:nvGrpSpPr>
          <p:cNvPr id="2" name="组合 1"/>
          <p:cNvGrpSpPr/>
          <p:nvPr/>
        </p:nvGrpSpPr>
        <p:grpSpPr>
          <a:xfrm>
            <a:off x="16510" y="3583940"/>
            <a:ext cx="584200" cy="584200"/>
            <a:chOff x="549" y="3709"/>
            <a:chExt cx="920" cy="920"/>
          </a:xfrm>
        </p:grpSpPr>
        <p:sp>
          <p:nvSpPr>
            <p:cNvPr id="30" name="椭圆 29"/>
            <p:cNvSpPr/>
            <p:nvPr/>
          </p:nvSpPr>
          <p:spPr>
            <a:xfrm>
              <a:off x="549" y="3709"/>
              <a:ext cx="920" cy="920"/>
            </a:xfrm>
            <a:prstGeom prst="ellipse">
              <a:avLst/>
            </a:prstGeom>
            <a:solidFill>
              <a:srgbClr val="9AC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1" name="组合 40" descr="e7d195523061f1c09e9d68d7cf438b91ef959ecb14fc25d26BBA7F7DBC18E55DFF4014AF651F0BF2569D4B6C1DA7F1A4683A481403BD872FC687266AD13265C1DE7C373772FD8728ABDD69ADD03BFF5BE2862BC891DBB79E8C77DB9F81EA0053903B98A920420CB2D73FE8CFA4E45A4BC497B720565C1C9B17759B6916F7B08A6A56D70AFE18C5DC3AB793444E01C16C"/>
            <p:cNvGrpSpPr/>
            <p:nvPr/>
          </p:nvGrpSpPr>
          <p:grpSpPr>
            <a:xfrm>
              <a:off x="707" y="3905"/>
              <a:ext cx="605" cy="453"/>
              <a:chOff x="4780246" y="1970515"/>
              <a:chExt cx="564563" cy="422804"/>
            </a:xfrm>
            <a:solidFill>
              <a:schemeClr val="bg1"/>
            </a:solidFill>
          </p:grpSpPr>
          <p:sp>
            <p:nvSpPr>
              <p:cNvPr id="42" name="Freeform 21"/>
              <p:cNvSpPr/>
              <p:nvPr/>
            </p:nvSpPr>
            <p:spPr bwMode="auto">
              <a:xfrm>
                <a:off x="4980195" y="2158703"/>
                <a:ext cx="164045" cy="173950"/>
              </a:xfrm>
              <a:custGeom>
                <a:avLst/>
                <a:gdLst>
                  <a:gd name="T0" fmla="*/ 0 w 265"/>
                  <a:gd name="T1" fmla="*/ 131 h 281"/>
                  <a:gd name="T2" fmla="*/ 38 w 265"/>
                  <a:gd name="T3" fmla="*/ 169 h 281"/>
                  <a:gd name="T4" fmla="*/ 107 w 265"/>
                  <a:gd name="T5" fmla="*/ 102 h 281"/>
                  <a:gd name="T6" fmla="*/ 105 w 265"/>
                  <a:gd name="T7" fmla="*/ 281 h 281"/>
                  <a:gd name="T8" fmla="*/ 159 w 265"/>
                  <a:gd name="T9" fmla="*/ 281 h 281"/>
                  <a:gd name="T10" fmla="*/ 159 w 265"/>
                  <a:gd name="T11" fmla="*/ 102 h 281"/>
                  <a:gd name="T12" fmla="*/ 227 w 265"/>
                  <a:gd name="T13" fmla="*/ 169 h 281"/>
                  <a:gd name="T14" fmla="*/ 265 w 265"/>
                  <a:gd name="T15" fmla="*/ 131 h 281"/>
                  <a:gd name="T16" fmla="*/ 132 w 265"/>
                  <a:gd name="T17" fmla="*/ 0 h 281"/>
                  <a:gd name="T18" fmla="*/ 0 w 265"/>
                  <a:gd name="T19" fmla="*/ 13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281">
                    <a:moveTo>
                      <a:pt x="0" y="131"/>
                    </a:moveTo>
                    <a:lnTo>
                      <a:pt x="38" y="169"/>
                    </a:lnTo>
                    <a:lnTo>
                      <a:pt x="107" y="102"/>
                    </a:lnTo>
                    <a:lnTo>
                      <a:pt x="105" y="281"/>
                    </a:lnTo>
                    <a:lnTo>
                      <a:pt x="159" y="281"/>
                    </a:lnTo>
                    <a:lnTo>
                      <a:pt x="159" y="102"/>
                    </a:lnTo>
                    <a:lnTo>
                      <a:pt x="227" y="169"/>
                    </a:lnTo>
                    <a:lnTo>
                      <a:pt x="265" y="131"/>
                    </a:lnTo>
                    <a:lnTo>
                      <a:pt x="132" y="0"/>
                    </a:lnTo>
                    <a:lnTo>
                      <a:pt x="0"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3" name="Freeform 22"/>
              <p:cNvSpPr>
                <a:spLocks noEditPoints="1"/>
              </p:cNvSpPr>
              <p:nvPr/>
            </p:nvSpPr>
            <p:spPr bwMode="auto">
              <a:xfrm>
                <a:off x="4780246" y="1970515"/>
                <a:ext cx="564563" cy="422804"/>
              </a:xfrm>
              <a:custGeom>
                <a:avLst/>
                <a:gdLst>
                  <a:gd name="T0" fmla="*/ 692 w 747"/>
                  <a:gd name="T1" fmla="*/ 240 h 562"/>
                  <a:gd name="T2" fmla="*/ 579 w 747"/>
                  <a:gd name="T3" fmla="*/ 186 h 562"/>
                  <a:gd name="T4" fmla="*/ 520 w 747"/>
                  <a:gd name="T5" fmla="*/ 61 h 562"/>
                  <a:gd name="T6" fmla="*/ 374 w 747"/>
                  <a:gd name="T7" fmla="*/ 0 h 562"/>
                  <a:gd name="T8" fmla="*/ 228 w 747"/>
                  <a:gd name="T9" fmla="*/ 61 h 562"/>
                  <a:gd name="T10" fmla="*/ 168 w 747"/>
                  <a:gd name="T11" fmla="*/ 186 h 562"/>
                  <a:gd name="T12" fmla="*/ 55 w 747"/>
                  <a:gd name="T13" fmla="*/ 240 h 562"/>
                  <a:gd name="T14" fmla="*/ 0 w 747"/>
                  <a:gd name="T15" fmla="*/ 374 h 562"/>
                  <a:gd name="T16" fmla="*/ 55 w 747"/>
                  <a:gd name="T17" fmla="*/ 507 h 562"/>
                  <a:gd name="T18" fmla="*/ 189 w 747"/>
                  <a:gd name="T19" fmla="*/ 562 h 562"/>
                  <a:gd name="T20" fmla="*/ 559 w 747"/>
                  <a:gd name="T21" fmla="*/ 562 h 562"/>
                  <a:gd name="T22" fmla="*/ 692 w 747"/>
                  <a:gd name="T23" fmla="*/ 507 h 562"/>
                  <a:gd name="T24" fmla="*/ 747 w 747"/>
                  <a:gd name="T25" fmla="*/ 374 h 562"/>
                  <a:gd name="T26" fmla="*/ 692 w 747"/>
                  <a:gd name="T27" fmla="*/ 240 h 562"/>
                  <a:gd name="T28" fmla="*/ 559 w 747"/>
                  <a:gd name="T29" fmla="*/ 518 h 562"/>
                  <a:gd name="T30" fmla="*/ 189 w 747"/>
                  <a:gd name="T31" fmla="*/ 518 h 562"/>
                  <a:gd name="T32" fmla="*/ 44 w 747"/>
                  <a:gd name="T33" fmla="*/ 374 h 562"/>
                  <a:gd name="T34" fmla="*/ 188 w 747"/>
                  <a:gd name="T35" fmla="*/ 229 h 562"/>
                  <a:gd name="T36" fmla="*/ 211 w 747"/>
                  <a:gd name="T37" fmla="*/ 229 h 562"/>
                  <a:gd name="T38" fmla="*/ 211 w 747"/>
                  <a:gd name="T39" fmla="*/ 207 h 562"/>
                  <a:gd name="T40" fmla="*/ 211 w 747"/>
                  <a:gd name="T41" fmla="*/ 207 h 562"/>
                  <a:gd name="T42" fmla="*/ 374 w 747"/>
                  <a:gd name="T43" fmla="*/ 44 h 562"/>
                  <a:gd name="T44" fmla="*/ 536 w 747"/>
                  <a:gd name="T45" fmla="*/ 206 h 562"/>
                  <a:gd name="T46" fmla="*/ 536 w 747"/>
                  <a:gd name="T47" fmla="*/ 207 h 562"/>
                  <a:gd name="T48" fmla="*/ 536 w 747"/>
                  <a:gd name="T49" fmla="*/ 229 h 562"/>
                  <a:gd name="T50" fmla="*/ 558 w 747"/>
                  <a:gd name="T51" fmla="*/ 229 h 562"/>
                  <a:gd name="T52" fmla="*/ 559 w 747"/>
                  <a:gd name="T53" fmla="*/ 229 h 562"/>
                  <a:gd name="T54" fmla="*/ 704 w 747"/>
                  <a:gd name="T55" fmla="*/ 374 h 562"/>
                  <a:gd name="T56" fmla="*/ 559 w 747"/>
                  <a:gd name="T57" fmla="*/ 518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47" h="562">
                    <a:moveTo>
                      <a:pt x="692" y="240"/>
                    </a:moveTo>
                    <a:cubicBezTo>
                      <a:pt x="661" y="210"/>
                      <a:pt x="622" y="191"/>
                      <a:pt x="579" y="186"/>
                    </a:cubicBezTo>
                    <a:cubicBezTo>
                      <a:pt x="574" y="139"/>
                      <a:pt x="554" y="95"/>
                      <a:pt x="520" y="61"/>
                    </a:cubicBezTo>
                    <a:cubicBezTo>
                      <a:pt x="481" y="22"/>
                      <a:pt x="429" y="0"/>
                      <a:pt x="374" y="0"/>
                    </a:cubicBezTo>
                    <a:cubicBezTo>
                      <a:pt x="318" y="0"/>
                      <a:pt x="267" y="22"/>
                      <a:pt x="228" y="61"/>
                    </a:cubicBezTo>
                    <a:cubicBezTo>
                      <a:pt x="193" y="95"/>
                      <a:pt x="173" y="139"/>
                      <a:pt x="168" y="186"/>
                    </a:cubicBezTo>
                    <a:cubicBezTo>
                      <a:pt x="125" y="191"/>
                      <a:pt x="86" y="210"/>
                      <a:pt x="55" y="240"/>
                    </a:cubicBezTo>
                    <a:cubicBezTo>
                      <a:pt x="20" y="276"/>
                      <a:pt x="0" y="323"/>
                      <a:pt x="0" y="374"/>
                    </a:cubicBezTo>
                    <a:cubicBezTo>
                      <a:pt x="0" y="424"/>
                      <a:pt x="20" y="471"/>
                      <a:pt x="55" y="507"/>
                    </a:cubicBezTo>
                    <a:cubicBezTo>
                      <a:pt x="91" y="542"/>
                      <a:pt x="138" y="562"/>
                      <a:pt x="189" y="562"/>
                    </a:cubicBezTo>
                    <a:cubicBezTo>
                      <a:pt x="559" y="562"/>
                      <a:pt x="559" y="562"/>
                      <a:pt x="559" y="562"/>
                    </a:cubicBezTo>
                    <a:cubicBezTo>
                      <a:pt x="609" y="562"/>
                      <a:pt x="657" y="542"/>
                      <a:pt x="692" y="507"/>
                    </a:cubicBezTo>
                    <a:cubicBezTo>
                      <a:pt x="728" y="471"/>
                      <a:pt x="747" y="424"/>
                      <a:pt x="747" y="374"/>
                    </a:cubicBezTo>
                    <a:cubicBezTo>
                      <a:pt x="747" y="323"/>
                      <a:pt x="728" y="276"/>
                      <a:pt x="692" y="240"/>
                    </a:cubicBezTo>
                    <a:close/>
                    <a:moveTo>
                      <a:pt x="559" y="518"/>
                    </a:moveTo>
                    <a:cubicBezTo>
                      <a:pt x="189" y="518"/>
                      <a:pt x="189" y="518"/>
                      <a:pt x="189" y="518"/>
                    </a:cubicBezTo>
                    <a:cubicBezTo>
                      <a:pt x="109" y="518"/>
                      <a:pt x="44" y="453"/>
                      <a:pt x="44" y="374"/>
                    </a:cubicBezTo>
                    <a:cubicBezTo>
                      <a:pt x="44" y="294"/>
                      <a:pt x="109" y="229"/>
                      <a:pt x="188" y="229"/>
                    </a:cubicBezTo>
                    <a:cubicBezTo>
                      <a:pt x="211" y="229"/>
                      <a:pt x="211" y="229"/>
                      <a:pt x="211" y="229"/>
                    </a:cubicBezTo>
                    <a:cubicBezTo>
                      <a:pt x="211" y="207"/>
                      <a:pt x="211" y="207"/>
                      <a:pt x="211" y="207"/>
                    </a:cubicBezTo>
                    <a:cubicBezTo>
                      <a:pt x="211" y="207"/>
                      <a:pt x="211" y="207"/>
                      <a:pt x="211" y="207"/>
                    </a:cubicBezTo>
                    <a:cubicBezTo>
                      <a:pt x="211" y="117"/>
                      <a:pt x="284" y="44"/>
                      <a:pt x="374" y="44"/>
                    </a:cubicBezTo>
                    <a:cubicBezTo>
                      <a:pt x="463" y="44"/>
                      <a:pt x="536" y="117"/>
                      <a:pt x="536" y="206"/>
                    </a:cubicBezTo>
                    <a:cubicBezTo>
                      <a:pt x="536" y="207"/>
                      <a:pt x="536" y="207"/>
                      <a:pt x="536" y="207"/>
                    </a:cubicBezTo>
                    <a:cubicBezTo>
                      <a:pt x="536" y="229"/>
                      <a:pt x="536" y="229"/>
                      <a:pt x="536" y="229"/>
                    </a:cubicBezTo>
                    <a:cubicBezTo>
                      <a:pt x="558" y="229"/>
                      <a:pt x="558" y="229"/>
                      <a:pt x="558" y="229"/>
                    </a:cubicBezTo>
                    <a:cubicBezTo>
                      <a:pt x="559" y="229"/>
                      <a:pt x="559" y="229"/>
                      <a:pt x="559" y="229"/>
                    </a:cubicBezTo>
                    <a:cubicBezTo>
                      <a:pt x="639" y="229"/>
                      <a:pt x="704" y="294"/>
                      <a:pt x="704" y="374"/>
                    </a:cubicBezTo>
                    <a:cubicBezTo>
                      <a:pt x="704" y="453"/>
                      <a:pt x="639" y="518"/>
                      <a:pt x="559" y="5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1003300" y="538480"/>
            <a:ext cx="4615180" cy="2030095"/>
          </a:xfrm>
          <a:prstGeom prst="rect">
            <a:avLst/>
          </a:prstGeom>
        </p:spPr>
        <p:txBody>
          <a:bodyPr wrap="square">
            <a:spAutoFit/>
          </a:bodyPr>
          <a:lstStyle/>
          <a:p>
            <a:pPr>
              <a:lnSpc>
                <a:spcPct val="150000"/>
              </a:lnSpc>
              <a:buClr>
                <a:srgbClr val="E7E6E6">
                  <a:lumMod val="10000"/>
                </a:srgbClr>
              </a:buClr>
            </a:pPr>
            <a:r>
              <a:rPr lang="en-US" altLang="zh-CN" sz="1200">
                <a:solidFill>
                  <a:schemeClr val="tx1">
                    <a:lumMod val="50000"/>
                    <a:lumOff val="50000"/>
                  </a:schemeClr>
                </a:solidFill>
                <a:cs typeface="+mn-ea"/>
                <a:sym typeface="+mn-lt"/>
              </a:rPr>
              <a:t>Throwing by children and various movements with a moving nature make it possible to conclude that the heavier the projectile, the better the effect the child has with a larger biomechanical structure. Therefore, when a medicine ball weighing 1.5 kg is thrown, the results of children with a general level of middle and older children are actually the same. This shows that the less coordinated elements in strength training, the more this kind of exercise can be reflected.</a:t>
            </a:r>
          </a:p>
        </p:txBody>
      </p:sp>
      <p:sp>
        <p:nvSpPr>
          <p:cNvPr id="24" name="矩形 23"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956796" y="211131"/>
            <a:ext cx="1569661" cy="460375"/>
          </a:xfrm>
          <a:prstGeom prst="rect">
            <a:avLst/>
          </a:prstGeom>
        </p:spPr>
        <p:txBody>
          <a:bodyPr wrap="square">
            <a:spAutoFit/>
          </a:bodyPr>
          <a:lstStyle/>
          <a:p>
            <a:pPr>
              <a:lnSpc>
                <a:spcPct val="150000"/>
              </a:lnSpc>
              <a:buClr>
                <a:srgbClr val="E7E6E6">
                  <a:lumMod val="10000"/>
                </a:srgbClr>
              </a:buClr>
            </a:pPr>
            <a:r>
              <a:rPr lang="en-US" altLang="zh-CN" sz="1600">
                <a:solidFill>
                  <a:schemeClr val="tx1">
                    <a:lumMod val="50000"/>
                    <a:lumOff val="50000"/>
                  </a:schemeClr>
                </a:solidFill>
                <a:cs typeface="+mn-ea"/>
                <a:sym typeface="+mn-lt"/>
              </a:rPr>
              <a:t>Throwing action</a:t>
            </a:r>
          </a:p>
        </p:txBody>
      </p:sp>
      <p:sp>
        <p:nvSpPr>
          <p:cNvPr id="25" name="矩形 24"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956945" y="3229610"/>
            <a:ext cx="4478020" cy="1303020"/>
          </a:xfrm>
          <a:prstGeom prst="rect">
            <a:avLst/>
          </a:prstGeom>
        </p:spPr>
        <p:txBody>
          <a:bodyPr wrap="square">
            <a:spAutoFit/>
          </a:bodyPr>
          <a:lstStyle/>
          <a:p>
            <a:pPr>
              <a:lnSpc>
                <a:spcPct val="150000"/>
              </a:lnSpc>
              <a:buClr>
                <a:srgbClr val="E7E6E6">
                  <a:lumMod val="10000"/>
                </a:srgbClr>
              </a:buClr>
            </a:pPr>
            <a:r>
              <a:rPr lang="en-US" altLang="zh-CN" sz="1050">
                <a:solidFill>
                  <a:schemeClr val="tx1">
                    <a:lumMod val="50000"/>
                    <a:lumOff val="50000"/>
                  </a:schemeClr>
                </a:solidFill>
                <a:cs typeface="+mn-ea"/>
                <a:sym typeface="+mn-lt"/>
              </a:rPr>
              <a:t>儿童进行的投掷和具有移动性质的各种动作使得有可能得出这样的  结论，即射弹的重量越重，具有较大形态生物力学结构的儿童所表现出的效果就越好。因此，当投掷重1.5公斤的药球时，总体水平为中等和较大的儿  童的结果实际上是相同的。这表明，力量锻炼中协调的元素越少，这种运动就越能体现出来。</a:t>
            </a:r>
          </a:p>
        </p:txBody>
      </p:sp>
      <p:sp>
        <p:nvSpPr>
          <p:cNvPr id="26" name="矩形 25"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1003151" y="2810258"/>
            <a:ext cx="1569661" cy="460375"/>
          </a:xfrm>
          <a:prstGeom prst="rect">
            <a:avLst/>
          </a:prstGeom>
        </p:spPr>
        <p:txBody>
          <a:bodyPr wrap="square">
            <a:spAutoFit/>
          </a:bodyPr>
          <a:lstStyle/>
          <a:p>
            <a:pPr>
              <a:lnSpc>
                <a:spcPct val="150000"/>
              </a:lnSpc>
              <a:buClr>
                <a:srgbClr val="E7E6E6">
                  <a:lumMod val="10000"/>
                </a:srgbClr>
              </a:buClr>
            </a:pPr>
            <a:r>
              <a:rPr lang="en-US" altLang="zh-CN" sz="1600">
                <a:solidFill>
                  <a:schemeClr val="tx1">
                    <a:lumMod val="50000"/>
                    <a:lumOff val="50000"/>
                  </a:schemeClr>
                </a:solidFill>
                <a:cs typeface="+mn-ea"/>
                <a:sym typeface="+mn-lt"/>
              </a:rPr>
              <a:t>投掷</a:t>
            </a:r>
            <a:r>
              <a:rPr lang="zh-CN" altLang="en-US" sz="1600">
                <a:solidFill>
                  <a:schemeClr val="tx1">
                    <a:lumMod val="50000"/>
                    <a:lumOff val="50000"/>
                  </a:schemeClr>
                </a:solidFill>
                <a:cs typeface="+mn-ea"/>
                <a:sym typeface="+mn-lt"/>
              </a:rPr>
              <a:t>动作</a:t>
            </a:r>
          </a:p>
        </p:txBody>
      </p:sp>
      <p:grpSp>
        <p:nvGrpSpPr>
          <p:cNvPr id="5" name="组合 4"/>
          <p:cNvGrpSpPr/>
          <p:nvPr/>
        </p:nvGrpSpPr>
        <p:grpSpPr>
          <a:xfrm>
            <a:off x="367665" y="210820"/>
            <a:ext cx="584200" cy="584200"/>
            <a:chOff x="549" y="1277"/>
            <a:chExt cx="920" cy="920"/>
          </a:xfrm>
        </p:grpSpPr>
        <p:sp>
          <p:nvSpPr>
            <p:cNvPr id="4" name="椭圆 3"/>
            <p:cNvSpPr/>
            <p:nvPr/>
          </p:nvSpPr>
          <p:spPr>
            <a:xfrm>
              <a:off x="549" y="1277"/>
              <a:ext cx="920" cy="920"/>
            </a:xfrm>
            <a:prstGeom prst="ellipse">
              <a:avLst/>
            </a:prstGeom>
            <a:solidFill>
              <a:srgbClr val="9AC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8" name="Group 15" descr="e7d195523061f1c09e9d68d7cf438b91ef959ecb14fc25d26BBA7F7DBC18E55DFF4014AF651F0BF2569D4B6C1DA7F1A4683A481403BD872FC687266AD13265C1DE7C373772FD8728ABDD69ADD03BFF5BE2862BC891DBB79EB73C15828F0DF1DC2F0B1C670C38CB84D872D3C6C609B3C2C95C34232EA5F7BBA4BF190274E430E03C02613D2AC7931007E66AA5AE319EC6"/>
            <p:cNvGrpSpPr>
              <a:grpSpLocks noChangeAspect="1"/>
            </p:cNvGrpSpPr>
            <p:nvPr/>
          </p:nvGrpSpPr>
          <p:grpSpPr bwMode="auto">
            <a:xfrm>
              <a:off x="731" y="1536"/>
              <a:ext cx="556" cy="470"/>
              <a:chOff x="2425" y="1235"/>
              <a:chExt cx="912" cy="771"/>
            </a:xfrm>
            <a:solidFill>
              <a:schemeClr val="bg1"/>
            </a:solidFill>
          </p:grpSpPr>
          <p:sp>
            <p:nvSpPr>
              <p:cNvPr id="39" name="Freeform 16"/>
              <p:cNvSpPr/>
              <p:nvPr/>
            </p:nvSpPr>
            <p:spPr bwMode="auto">
              <a:xfrm>
                <a:off x="2625" y="1422"/>
                <a:ext cx="513" cy="214"/>
              </a:xfrm>
              <a:custGeom>
                <a:avLst/>
                <a:gdLst>
                  <a:gd name="T0" fmla="*/ 348 w 513"/>
                  <a:gd name="T1" fmla="*/ 0 h 214"/>
                  <a:gd name="T2" fmla="*/ 210 w 513"/>
                  <a:gd name="T3" fmla="*/ 139 h 214"/>
                  <a:gd name="T4" fmla="*/ 119 w 513"/>
                  <a:gd name="T5" fmla="*/ 48 h 214"/>
                  <a:gd name="T6" fmla="*/ 0 w 513"/>
                  <a:gd name="T7" fmla="*/ 166 h 214"/>
                  <a:gd name="T8" fmla="*/ 38 w 513"/>
                  <a:gd name="T9" fmla="*/ 202 h 214"/>
                  <a:gd name="T10" fmla="*/ 119 w 513"/>
                  <a:gd name="T11" fmla="*/ 123 h 214"/>
                  <a:gd name="T12" fmla="*/ 210 w 513"/>
                  <a:gd name="T13" fmla="*/ 214 h 214"/>
                  <a:gd name="T14" fmla="*/ 348 w 513"/>
                  <a:gd name="T15" fmla="*/ 76 h 214"/>
                  <a:gd name="T16" fmla="*/ 475 w 513"/>
                  <a:gd name="T17" fmla="*/ 202 h 214"/>
                  <a:gd name="T18" fmla="*/ 513 w 513"/>
                  <a:gd name="T19" fmla="*/ 165 h 214"/>
                  <a:gd name="T20" fmla="*/ 348 w 513"/>
                  <a:gd name="T21"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3" h="214">
                    <a:moveTo>
                      <a:pt x="348" y="0"/>
                    </a:moveTo>
                    <a:lnTo>
                      <a:pt x="210" y="139"/>
                    </a:lnTo>
                    <a:lnTo>
                      <a:pt x="119" y="48"/>
                    </a:lnTo>
                    <a:lnTo>
                      <a:pt x="0" y="166"/>
                    </a:lnTo>
                    <a:lnTo>
                      <a:pt x="38" y="202"/>
                    </a:lnTo>
                    <a:lnTo>
                      <a:pt x="119" y="123"/>
                    </a:lnTo>
                    <a:lnTo>
                      <a:pt x="210" y="214"/>
                    </a:lnTo>
                    <a:lnTo>
                      <a:pt x="348" y="76"/>
                    </a:lnTo>
                    <a:lnTo>
                      <a:pt x="475" y="202"/>
                    </a:lnTo>
                    <a:lnTo>
                      <a:pt x="513" y="165"/>
                    </a:lnTo>
                    <a:lnTo>
                      <a:pt x="3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0" name="Freeform 17"/>
              <p:cNvSpPr>
                <a:spLocks noEditPoints="1"/>
              </p:cNvSpPr>
              <p:nvPr/>
            </p:nvSpPr>
            <p:spPr bwMode="auto">
              <a:xfrm>
                <a:off x="2425" y="1235"/>
                <a:ext cx="912" cy="771"/>
              </a:xfrm>
              <a:custGeom>
                <a:avLst/>
                <a:gdLst>
                  <a:gd name="T0" fmla="*/ 912 w 912"/>
                  <a:gd name="T1" fmla="*/ 54 h 771"/>
                  <a:gd name="T2" fmla="*/ 912 w 912"/>
                  <a:gd name="T3" fmla="*/ 0 h 771"/>
                  <a:gd name="T4" fmla="*/ 2 w 912"/>
                  <a:gd name="T5" fmla="*/ 0 h 771"/>
                  <a:gd name="T6" fmla="*/ 2 w 912"/>
                  <a:gd name="T7" fmla="*/ 54 h 771"/>
                  <a:gd name="T8" fmla="*/ 30 w 912"/>
                  <a:gd name="T9" fmla="*/ 54 h 771"/>
                  <a:gd name="T10" fmla="*/ 30 w 912"/>
                  <a:gd name="T11" fmla="*/ 541 h 771"/>
                  <a:gd name="T12" fmla="*/ 0 w 912"/>
                  <a:gd name="T13" fmla="*/ 541 h 771"/>
                  <a:gd name="T14" fmla="*/ 0 w 912"/>
                  <a:gd name="T15" fmla="*/ 594 h 771"/>
                  <a:gd name="T16" fmla="*/ 30 w 912"/>
                  <a:gd name="T17" fmla="*/ 594 h 771"/>
                  <a:gd name="T18" fmla="*/ 30 w 912"/>
                  <a:gd name="T19" fmla="*/ 595 h 771"/>
                  <a:gd name="T20" fmla="*/ 429 w 912"/>
                  <a:gd name="T21" fmla="*/ 595 h 771"/>
                  <a:gd name="T22" fmla="*/ 429 w 912"/>
                  <a:gd name="T23" fmla="*/ 718 h 771"/>
                  <a:gd name="T24" fmla="*/ 367 w 912"/>
                  <a:gd name="T25" fmla="*/ 718 h 771"/>
                  <a:gd name="T26" fmla="*/ 367 w 912"/>
                  <a:gd name="T27" fmla="*/ 771 h 771"/>
                  <a:gd name="T28" fmla="*/ 545 w 912"/>
                  <a:gd name="T29" fmla="*/ 771 h 771"/>
                  <a:gd name="T30" fmla="*/ 545 w 912"/>
                  <a:gd name="T31" fmla="*/ 718 h 771"/>
                  <a:gd name="T32" fmla="*/ 482 w 912"/>
                  <a:gd name="T33" fmla="*/ 718 h 771"/>
                  <a:gd name="T34" fmla="*/ 482 w 912"/>
                  <a:gd name="T35" fmla="*/ 595 h 771"/>
                  <a:gd name="T36" fmla="*/ 885 w 912"/>
                  <a:gd name="T37" fmla="*/ 595 h 771"/>
                  <a:gd name="T38" fmla="*/ 885 w 912"/>
                  <a:gd name="T39" fmla="*/ 594 h 771"/>
                  <a:gd name="T40" fmla="*/ 911 w 912"/>
                  <a:gd name="T41" fmla="*/ 594 h 771"/>
                  <a:gd name="T42" fmla="*/ 911 w 912"/>
                  <a:gd name="T43" fmla="*/ 541 h 771"/>
                  <a:gd name="T44" fmla="*/ 885 w 912"/>
                  <a:gd name="T45" fmla="*/ 541 h 771"/>
                  <a:gd name="T46" fmla="*/ 885 w 912"/>
                  <a:gd name="T47" fmla="*/ 54 h 771"/>
                  <a:gd name="T48" fmla="*/ 912 w 912"/>
                  <a:gd name="T49" fmla="*/ 54 h 771"/>
                  <a:gd name="T50" fmla="*/ 83 w 912"/>
                  <a:gd name="T51" fmla="*/ 541 h 771"/>
                  <a:gd name="T52" fmla="*/ 83 w 912"/>
                  <a:gd name="T53" fmla="*/ 55 h 771"/>
                  <a:gd name="T54" fmla="*/ 832 w 912"/>
                  <a:gd name="T55" fmla="*/ 55 h 771"/>
                  <a:gd name="T56" fmla="*/ 832 w 912"/>
                  <a:gd name="T57" fmla="*/ 541 h 771"/>
                  <a:gd name="T58" fmla="*/ 83 w 912"/>
                  <a:gd name="T59" fmla="*/ 541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12" h="771">
                    <a:moveTo>
                      <a:pt x="912" y="54"/>
                    </a:moveTo>
                    <a:lnTo>
                      <a:pt x="912" y="0"/>
                    </a:lnTo>
                    <a:lnTo>
                      <a:pt x="2" y="0"/>
                    </a:lnTo>
                    <a:lnTo>
                      <a:pt x="2" y="54"/>
                    </a:lnTo>
                    <a:lnTo>
                      <a:pt x="30" y="54"/>
                    </a:lnTo>
                    <a:lnTo>
                      <a:pt x="30" y="541"/>
                    </a:lnTo>
                    <a:lnTo>
                      <a:pt x="0" y="541"/>
                    </a:lnTo>
                    <a:lnTo>
                      <a:pt x="0" y="594"/>
                    </a:lnTo>
                    <a:lnTo>
                      <a:pt x="30" y="594"/>
                    </a:lnTo>
                    <a:lnTo>
                      <a:pt x="30" y="595"/>
                    </a:lnTo>
                    <a:lnTo>
                      <a:pt x="429" y="595"/>
                    </a:lnTo>
                    <a:lnTo>
                      <a:pt x="429" y="718"/>
                    </a:lnTo>
                    <a:lnTo>
                      <a:pt x="367" y="718"/>
                    </a:lnTo>
                    <a:lnTo>
                      <a:pt x="367" y="771"/>
                    </a:lnTo>
                    <a:lnTo>
                      <a:pt x="545" y="771"/>
                    </a:lnTo>
                    <a:lnTo>
                      <a:pt x="545" y="718"/>
                    </a:lnTo>
                    <a:lnTo>
                      <a:pt x="482" y="718"/>
                    </a:lnTo>
                    <a:lnTo>
                      <a:pt x="482" y="595"/>
                    </a:lnTo>
                    <a:lnTo>
                      <a:pt x="885" y="595"/>
                    </a:lnTo>
                    <a:lnTo>
                      <a:pt x="885" y="594"/>
                    </a:lnTo>
                    <a:lnTo>
                      <a:pt x="911" y="594"/>
                    </a:lnTo>
                    <a:lnTo>
                      <a:pt x="911" y="541"/>
                    </a:lnTo>
                    <a:lnTo>
                      <a:pt x="885" y="541"/>
                    </a:lnTo>
                    <a:lnTo>
                      <a:pt x="885" y="54"/>
                    </a:lnTo>
                    <a:lnTo>
                      <a:pt x="912" y="54"/>
                    </a:lnTo>
                    <a:close/>
                    <a:moveTo>
                      <a:pt x="83" y="541"/>
                    </a:moveTo>
                    <a:lnTo>
                      <a:pt x="83" y="55"/>
                    </a:lnTo>
                    <a:lnTo>
                      <a:pt x="832" y="55"/>
                    </a:lnTo>
                    <a:lnTo>
                      <a:pt x="832" y="541"/>
                    </a:lnTo>
                    <a:lnTo>
                      <a:pt x="83" y="5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grpSp>
        <p:nvGrpSpPr>
          <p:cNvPr id="2" name="组合 1"/>
          <p:cNvGrpSpPr/>
          <p:nvPr/>
        </p:nvGrpSpPr>
        <p:grpSpPr>
          <a:xfrm>
            <a:off x="348615" y="2858770"/>
            <a:ext cx="584200" cy="584200"/>
            <a:chOff x="549" y="3709"/>
            <a:chExt cx="920" cy="920"/>
          </a:xfrm>
        </p:grpSpPr>
        <p:sp>
          <p:nvSpPr>
            <p:cNvPr id="30" name="椭圆 29"/>
            <p:cNvSpPr/>
            <p:nvPr/>
          </p:nvSpPr>
          <p:spPr>
            <a:xfrm>
              <a:off x="549" y="3709"/>
              <a:ext cx="920" cy="920"/>
            </a:xfrm>
            <a:prstGeom prst="ellipse">
              <a:avLst/>
            </a:prstGeom>
            <a:solidFill>
              <a:srgbClr val="9AC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1" name="组合 40" descr="e7d195523061f1c09e9d68d7cf438b91ef959ecb14fc25d26BBA7F7DBC18E55DFF4014AF651F0BF2569D4B6C1DA7F1A4683A481403BD872FC687266AD13265C1DE7C373772FD8728ABDD69ADD03BFF5BE2862BC891DBB79E8C77DB9F81EA0053903B98A920420CB2D73FE8CFA4E45A4BC497B720565C1C9B17759B6916F7B08A6A56D70AFE18C5DC3AB793444E01C16C"/>
            <p:cNvGrpSpPr/>
            <p:nvPr/>
          </p:nvGrpSpPr>
          <p:grpSpPr>
            <a:xfrm>
              <a:off x="707" y="3905"/>
              <a:ext cx="605" cy="453"/>
              <a:chOff x="4780246" y="1970515"/>
              <a:chExt cx="564563" cy="422804"/>
            </a:xfrm>
            <a:solidFill>
              <a:schemeClr val="bg1"/>
            </a:solidFill>
          </p:grpSpPr>
          <p:sp>
            <p:nvSpPr>
              <p:cNvPr id="42" name="Freeform 21"/>
              <p:cNvSpPr/>
              <p:nvPr/>
            </p:nvSpPr>
            <p:spPr bwMode="auto">
              <a:xfrm>
                <a:off x="4980195" y="2158703"/>
                <a:ext cx="164045" cy="173950"/>
              </a:xfrm>
              <a:custGeom>
                <a:avLst/>
                <a:gdLst>
                  <a:gd name="T0" fmla="*/ 0 w 265"/>
                  <a:gd name="T1" fmla="*/ 131 h 281"/>
                  <a:gd name="T2" fmla="*/ 38 w 265"/>
                  <a:gd name="T3" fmla="*/ 169 h 281"/>
                  <a:gd name="T4" fmla="*/ 107 w 265"/>
                  <a:gd name="T5" fmla="*/ 102 h 281"/>
                  <a:gd name="T6" fmla="*/ 105 w 265"/>
                  <a:gd name="T7" fmla="*/ 281 h 281"/>
                  <a:gd name="T8" fmla="*/ 159 w 265"/>
                  <a:gd name="T9" fmla="*/ 281 h 281"/>
                  <a:gd name="T10" fmla="*/ 159 w 265"/>
                  <a:gd name="T11" fmla="*/ 102 h 281"/>
                  <a:gd name="T12" fmla="*/ 227 w 265"/>
                  <a:gd name="T13" fmla="*/ 169 h 281"/>
                  <a:gd name="T14" fmla="*/ 265 w 265"/>
                  <a:gd name="T15" fmla="*/ 131 h 281"/>
                  <a:gd name="T16" fmla="*/ 132 w 265"/>
                  <a:gd name="T17" fmla="*/ 0 h 281"/>
                  <a:gd name="T18" fmla="*/ 0 w 265"/>
                  <a:gd name="T19" fmla="*/ 13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281">
                    <a:moveTo>
                      <a:pt x="0" y="131"/>
                    </a:moveTo>
                    <a:lnTo>
                      <a:pt x="38" y="169"/>
                    </a:lnTo>
                    <a:lnTo>
                      <a:pt x="107" y="102"/>
                    </a:lnTo>
                    <a:lnTo>
                      <a:pt x="105" y="281"/>
                    </a:lnTo>
                    <a:lnTo>
                      <a:pt x="159" y="281"/>
                    </a:lnTo>
                    <a:lnTo>
                      <a:pt x="159" y="102"/>
                    </a:lnTo>
                    <a:lnTo>
                      <a:pt x="227" y="169"/>
                    </a:lnTo>
                    <a:lnTo>
                      <a:pt x="265" y="131"/>
                    </a:lnTo>
                    <a:lnTo>
                      <a:pt x="132" y="0"/>
                    </a:lnTo>
                    <a:lnTo>
                      <a:pt x="0"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3" name="Freeform 22"/>
              <p:cNvSpPr>
                <a:spLocks noEditPoints="1"/>
              </p:cNvSpPr>
              <p:nvPr/>
            </p:nvSpPr>
            <p:spPr bwMode="auto">
              <a:xfrm>
                <a:off x="4780246" y="1970515"/>
                <a:ext cx="564563" cy="422804"/>
              </a:xfrm>
              <a:custGeom>
                <a:avLst/>
                <a:gdLst>
                  <a:gd name="T0" fmla="*/ 692 w 747"/>
                  <a:gd name="T1" fmla="*/ 240 h 562"/>
                  <a:gd name="T2" fmla="*/ 579 w 747"/>
                  <a:gd name="T3" fmla="*/ 186 h 562"/>
                  <a:gd name="T4" fmla="*/ 520 w 747"/>
                  <a:gd name="T5" fmla="*/ 61 h 562"/>
                  <a:gd name="T6" fmla="*/ 374 w 747"/>
                  <a:gd name="T7" fmla="*/ 0 h 562"/>
                  <a:gd name="T8" fmla="*/ 228 w 747"/>
                  <a:gd name="T9" fmla="*/ 61 h 562"/>
                  <a:gd name="T10" fmla="*/ 168 w 747"/>
                  <a:gd name="T11" fmla="*/ 186 h 562"/>
                  <a:gd name="T12" fmla="*/ 55 w 747"/>
                  <a:gd name="T13" fmla="*/ 240 h 562"/>
                  <a:gd name="T14" fmla="*/ 0 w 747"/>
                  <a:gd name="T15" fmla="*/ 374 h 562"/>
                  <a:gd name="T16" fmla="*/ 55 w 747"/>
                  <a:gd name="T17" fmla="*/ 507 h 562"/>
                  <a:gd name="T18" fmla="*/ 189 w 747"/>
                  <a:gd name="T19" fmla="*/ 562 h 562"/>
                  <a:gd name="T20" fmla="*/ 559 w 747"/>
                  <a:gd name="T21" fmla="*/ 562 h 562"/>
                  <a:gd name="T22" fmla="*/ 692 w 747"/>
                  <a:gd name="T23" fmla="*/ 507 h 562"/>
                  <a:gd name="T24" fmla="*/ 747 w 747"/>
                  <a:gd name="T25" fmla="*/ 374 h 562"/>
                  <a:gd name="T26" fmla="*/ 692 w 747"/>
                  <a:gd name="T27" fmla="*/ 240 h 562"/>
                  <a:gd name="T28" fmla="*/ 559 w 747"/>
                  <a:gd name="T29" fmla="*/ 518 h 562"/>
                  <a:gd name="T30" fmla="*/ 189 w 747"/>
                  <a:gd name="T31" fmla="*/ 518 h 562"/>
                  <a:gd name="T32" fmla="*/ 44 w 747"/>
                  <a:gd name="T33" fmla="*/ 374 h 562"/>
                  <a:gd name="T34" fmla="*/ 188 w 747"/>
                  <a:gd name="T35" fmla="*/ 229 h 562"/>
                  <a:gd name="T36" fmla="*/ 211 w 747"/>
                  <a:gd name="T37" fmla="*/ 229 h 562"/>
                  <a:gd name="T38" fmla="*/ 211 w 747"/>
                  <a:gd name="T39" fmla="*/ 207 h 562"/>
                  <a:gd name="T40" fmla="*/ 211 w 747"/>
                  <a:gd name="T41" fmla="*/ 207 h 562"/>
                  <a:gd name="T42" fmla="*/ 374 w 747"/>
                  <a:gd name="T43" fmla="*/ 44 h 562"/>
                  <a:gd name="T44" fmla="*/ 536 w 747"/>
                  <a:gd name="T45" fmla="*/ 206 h 562"/>
                  <a:gd name="T46" fmla="*/ 536 w 747"/>
                  <a:gd name="T47" fmla="*/ 207 h 562"/>
                  <a:gd name="T48" fmla="*/ 536 w 747"/>
                  <a:gd name="T49" fmla="*/ 229 h 562"/>
                  <a:gd name="T50" fmla="*/ 558 w 747"/>
                  <a:gd name="T51" fmla="*/ 229 h 562"/>
                  <a:gd name="T52" fmla="*/ 559 w 747"/>
                  <a:gd name="T53" fmla="*/ 229 h 562"/>
                  <a:gd name="T54" fmla="*/ 704 w 747"/>
                  <a:gd name="T55" fmla="*/ 374 h 562"/>
                  <a:gd name="T56" fmla="*/ 559 w 747"/>
                  <a:gd name="T57" fmla="*/ 518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47" h="562">
                    <a:moveTo>
                      <a:pt x="692" y="240"/>
                    </a:moveTo>
                    <a:cubicBezTo>
                      <a:pt x="661" y="210"/>
                      <a:pt x="622" y="191"/>
                      <a:pt x="579" y="186"/>
                    </a:cubicBezTo>
                    <a:cubicBezTo>
                      <a:pt x="574" y="139"/>
                      <a:pt x="554" y="95"/>
                      <a:pt x="520" y="61"/>
                    </a:cubicBezTo>
                    <a:cubicBezTo>
                      <a:pt x="481" y="22"/>
                      <a:pt x="429" y="0"/>
                      <a:pt x="374" y="0"/>
                    </a:cubicBezTo>
                    <a:cubicBezTo>
                      <a:pt x="318" y="0"/>
                      <a:pt x="267" y="22"/>
                      <a:pt x="228" y="61"/>
                    </a:cubicBezTo>
                    <a:cubicBezTo>
                      <a:pt x="193" y="95"/>
                      <a:pt x="173" y="139"/>
                      <a:pt x="168" y="186"/>
                    </a:cubicBezTo>
                    <a:cubicBezTo>
                      <a:pt x="125" y="191"/>
                      <a:pt x="86" y="210"/>
                      <a:pt x="55" y="240"/>
                    </a:cubicBezTo>
                    <a:cubicBezTo>
                      <a:pt x="20" y="276"/>
                      <a:pt x="0" y="323"/>
                      <a:pt x="0" y="374"/>
                    </a:cubicBezTo>
                    <a:cubicBezTo>
                      <a:pt x="0" y="424"/>
                      <a:pt x="20" y="471"/>
                      <a:pt x="55" y="507"/>
                    </a:cubicBezTo>
                    <a:cubicBezTo>
                      <a:pt x="91" y="542"/>
                      <a:pt x="138" y="562"/>
                      <a:pt x="189" y="562"/>
                    </a:cubicBezTo>
                    <a:cubicBezTo>
                      <a:pt x="559" y="562"/>
                      <a:pt x="559" y="562"/>
                      <a:pt x="559" y="562"/>
                    </a:cubicBezTo>
                    <a:cubicBezTo>
                      <a:pt x="609" y="562"/>
                      <a:pt x="657" y="542"/>
                      <a:pt x="692" y="507"/>
                    </a:cubicBezTo>
                    <a:cubicBezTo>
                      <a:pt x="728" y="471"/>
                      <a:pt x="747" y="424"/>
                      <a:pt x="747" y="374"/>
                    </a:cubicBezTo>
                    <a:cubicBezTo>
                      <a:pt x="747" y="323"/>
                      <a:pt x="728" y="276"/>
                      <a:pt x="692" y="240"/>
                    </a:cubicBezTo>
                    <a:close/>
                    <a:moveTo>
                      <a:pt x="559" y="518"/>
                    </a:moveTo>
                    <a:cubicBezTo>
                      <a:pt x="189" y="518"/>
                      <a:pt x="189" y="518"/>
                      <a:pt x="189" y="518"/>
                    </a:cubicBezTo>
                    <a:cubicBezTo>
                      <a:pt x="109" y="518"/>
                      <a:pt x="44" y="453"/>
                      <a:pt x="44" y="374"/>
                    </a:cubicBezTo>
                    <a:cubicBezTo>
                      <a:pt x="44" y="294"/>
                      <a:pt x="109" y="229"/>
                      <a:pt x="188" y="229"/>
                    </a:cubicBezTo>
                    <a:cubicBezTo>
                      <a:pt x="211" y="229"/>
                      <a:pt x="211" y="229"/>
                      <a:pt x="211" y="229"/>
                    </a:cubicBezTo>
                    <a:cubicBezTo>
                      <a:pt x="211" y="207"/>
                      <a:pt x="211" y="207"/>
                      <a:pt x="211" y="207"/>
                    </a:cubicBezTo>
                    <a:cubicBezTo>
                      <a:pt x="211" y="207"/>
                      <a:pt x="211" y="207"/>
                      <a:pt x="211" y="207"/>
                    </a:cubicBezTo>
                    <a:cubicBezTo>
                      <a:pt x="211" y="117"/>
                      <a:pt x="284" y="44"/>
                      <a:pt x="374" y="44"/>
                    </a:cubicBezTo>
                    <a:cubicBezTo>
                      <a:pt x="463" y="44"/>
                      <a:pt x="536" y="117"/>
                      <a:pt x="536" y="206"/>
                    </a:cubicBezTo>
                    <a:cubicBezTo>
                      <a:pt x="536" y="207"/>
                      <a:pt x="536" y="207"/>
                      <a:pt x="536" y="207"/>
                    </a:cubicBezTo>
                    <a:cubicBezTo>
                      <a:pt x="536" y="229"/>
                      <a:pt x="536" y="229"/>
                      <a:pt x="536" y="229"/>
                    </a:cubicBezTo>
                    <a:cubicBezTo>
                      <a:pt x="558" y="229"/>
                      <a:pt x="558" y="229"/>
                      <a:pt x="558" y="229"/>
                    </a:cubicBezTo>
                    <a:cubicBezTo>
                      <a:pt x="559" y="229"/>
                      <a:pt x="559" y="229"/>
                      <a:pt x="559" y="229"/>
                    </a:cubicBezTo>
                    <a:cubicBezTo>
                      <a:pt x="639" y="229"/>
                      <a:pt x="704" y="294"/>
                      <a:pt x="704" y="374"/>
                    </a:cubicBezTo>
                    <a:cubicBezTo>
                      <a:pt x="704" y="453"/>
                      <a:pt x="639" y="518"/>
                      <a:pt x="559" y="5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3977005" y="3660775"/>
            <a:ext cx="1638300" cy="232410"/>
          </a:xfrm>
          <a:prstGeom prst="roundRect">
            <a:avLst>
              <a:gd name="adj" fmla="val 50000"/>
            </a:avLst>
          </a:prstGeom>
          <a:solidFill>
            <a:srgbClr val="E8CAB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100" b="0" i="0" u="none" strike="noStrike" kern="0" cap="none" spc="0" normalizeH="0" baseline="0" noProof="0">
                <a:ln>
                  <a:noFill/>
                </a:ln>
                <a:solidFill>
                  <a:prstClr val="white"/>
                </a:solidFill>
                <a:effectLst/>
                <a:uLnTx/>
                <a:uFillTx/>
                <a:latin typeface="方正清刻本悦宋简体"/>
                <a:ea typeface="方正清刻本悦宋简体"/>
                <a:cs typeface="+mn-cs"/>
              </a:rPr>
              <a:t>汇报人：虞童洁</a:t>
            </a:r>
          </a:p>
        </p:txBody>
      </p:sp>
      <p:sp>
        <p:nvSpPr>
          <p:cNvPr id="12" name="PA_矩形 7"/>
          <p:cNvSpPr/>
          <p:nvPr>
            <p:custDataLst>
              <p:tags r:id="rId1"/>
            </p:custDataLst>
          </p:nvPr>
        </p:nvSpPr>
        <p:spPr>
          <a:xfrm>
            <a:off x="4021455" y="2674620"/>
            <a:ext cx="1177290" cy="275590"/>
          </a:xfrm>
          <a:prstGeom prst="rect">
            <a:avLst/>
          </a:prstGeom>
        </p:spPr>
        <p:txBody>
          <a:bodyPr wrap="square">
            <a:spAutoFit/>
          </a:bodyPr>
          <a:lstStyle/>
          <a:p>
            <a:pPr algn="dist" defTabSz="685800">
              <a:defRPr/>
            </a:pPr>
            <a:r>
              <a:rPr lang="en-US" altLang="zh-CN" sz="1200" kern="0">
                <a:solidFill>
                  <a:srgbClr val="A6AAB4"/>
                </a:solidFill>
                <a:latin typeface="微软雅黑 Light" panose="020B0502040204020203" charset="-122"/>
              </a:rPr>
              <a:t>Speaker:</a:t>
            </a:r>
          </a:p>
        </p:txBody>
      </p:sp>
      <p:sp>
        <p:nvSpPr>
          <p:cNvPr id="13" name="矩形 12"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2421508" y="2959644"/>
            <a:ext cx="4335113" cy="333375"/>
          </a:xfrm>
          <a:prstGeom prst="rect">
            <a:avLst/>
          </a:prstGeom>
        </p:spPr>
        <p:txBody>
          <a:bodyPr wrap="square">
            <a:spAutoFit/>
          </a:bodyPr>
          <a:lstStyle/>
          <a:p>
            <a:pPr algn="ctr" defTabSz="914400">
              <a:lnSpc>
                <a:spcPct val="150000"/>
              </a:lnSpc>
              <a:defRPr/>
            </a:pPr>
            <a:r>
              <a:rPr lang="en-US" altLang="zh-CN" sz="1050" kern="0">
                <a:solidFill>
                  <a:srgbClr val="838995"/>
                </a:solidFill>
                <a:ea typeface="微软雅黑" panose="020B0503020204020204" charset="-122"/>
                <a:cs typeface="Arial" panose="020B0604020202020204" pitchFamily="34" charset="0"/>
                <a:sym typeface="Arial" panose="020B0604020202020204" pitchFamily="34" charset="0"/>
              </a:rPr>
              <a:t>YU tongjie</a:t>
            </a:r>
            <a:endParaRPr lang="zh-CN" altLang="en-US" sz="1050" kern="0">
              <a:solidFill>
                <a:srgbClr val="838995"/>
              </a:solidFill>
              <a:ea typeface="微软雅黑" panose="020B0503020204020204" charset="-122"/>
            </a:endParaRPr>
          </a:p>
        </p:txBody>
      </p:sp>
      <p:sp>
        <p:nvSpPr>
          <p:cNvPr id="14" name="文本框 13"/>
          <p:cNvSpPr txBox="1"/>
          <p:nvPr/>
        </p:nvSpPr>
        <p:spPr>
          <a:xfrm>
            <a:off x="2745870" y="1494209"/>
            <a:ext cx="1107997" cy="1200329"/>
          </a:xfrm>
          <a:prstGeom prst="rect">
            <a:avLst/>
          </a:prstGeom>
          <a:noFill/>
        </p:spPr>
        <p:txBody>
          <a:bodyPr wrap="none" rtlCol="0">
            <a:spAutoFit/>
          </a:bodyPr>
          <a:lstStyle/>
          <a:p>
            <a:pPr algn="ctr">
              <a:defRPr/>
            </a:pPr>
            <a:r>
              <a:rPr lang="zh-CN" altLang="en-US" sz="7200">
                <a:gradFill flip="none" rotWithShape="1">
                  <a:gsLst>
                    <a:gs pos="43000">
                      <a:srgbClr val="9AC2B8"/>
                    </a:gs>
                    <a:gs pos="100000">
                      <a:srgbClr val="BDD7D0">
                        <a:alpha val="0"/>
                      </a:srgbClr>
                    </a:gs>
                  </a:gsLst>
                  <a:lin ang="0" scaled="1"/>
                  <a:tileRect/>
                </a:gradFill>
                <a:latin typeface="+mj-ea"/>
                <a:ea typeface="+mj-ea"/>
              </a:rPr>
              <a:t>感</a:t>
            </a:r>
          </a:p>
        </p:txBody>
      </p:sp>
      <p:sp>
        <p:nvSpPr>
          <p:cNvPr id="15" name="矩形 14"/>
          <p:cNvSpPr/>
          <p:nvPr/>
        </p:nvSpPr>
        <p:spPr>
          <a:xfrm>
            <a:off x="3436017" y="1658697"/>
            <a:ext cx="954107" cy="1015663"/>
          </a:xfrm>
          <a:prstGeom prst="rect">
            <a:avLst/>
          </a:prstGeom>
        </p:spPr>
        <p:txBody>
          <a:bodyPr wrap="square">
            <a:spAutoFit/>
          </a:bodyPr>
          <a:lstStyle/>
          <a:p>
            <a:r>
              <a:rPr lang="zh-CN" altLang="en-US" sz="6000">
                <a:gradFill flip="none" rotWithShape="1">
                  <a:gsLst>
                    <a:gs pos="43000">
                      <a:srgbClr val="9AC2B8"/>
                    </a:gs>
                    <a:gs pos="100000">
                      <a:srgbClr val="BDD7D0">
                        <a:alpha val="0"/>
                      </a:srgbClr>
                    </a:gs>
                  </a:gsLst>
                  <a:lin ang="0" scaled="1"/>
                  <a:tileRect/>
                </a:gradFill>
                <a:latin typeface="+mj-ea"/>
                <a:ea typeface="+mj-ea"/>
              </a:rPr>
              <a:t>谢</a:t>
            </a:r>
            <a:endParaRPr lang="zh-CN" altLang="en-US">
              <a:gradFill flip="none" rotWithShape="1">
                <a:gsLst>
                  <a:gs pos="43000">
                    <a:srgbClr val="9AC2B8"/>
                  </a:gs>
                  <a:gs pos="100000">
                    <a:srgbClr val="BDD7D0">
                      <a:alpha val="0"/>
                    </a:srgbClr>
                  </a:gs>
                </a:gsLst>
                <a:lin ang="0" scaled="1"/>
                <a:tileRect/>
              </a:gradFill>
              <a:latin typeface="+mj-ea"/>
              <a:ea typeface="+mj-ea"/>
            </a:endParaRPr>
          </a:p>
        </p:txBody>
      </p:sp>
      <p:sp>
        <p:nvSpPr>
          <p:cNvPr id="16" name="矩形 15"/>
          <p:cNvSpPr/>
          <p:nvPr/>
        </p:nvSpPr>
        <p:spPr>
          <a:xfrm>
            <a:off x="4035067" y="1474030"/>
            <a:ext cx="1107996" cy="1200329"/>
          </a:xfrm>
          <a:prstGeom prst="rect">
            <a:avLst/>
          </a:prstGeom>
        </p:spPr>
        <p:txBody>
          <a:bodyPr wrap="none">
            <a:spAutoFit/>
          </a:bodyPr>
          <a:lstStyle/>
          <a:p>
            <a:r>
              <a:rPr lang="zh-CN" altLang="en-US" sz="7200">
                <a:gradFill flip="none" rotWithShape="1">
                  <a:gsLst>
                    <a:gs pos="43000">
                      <a:srgbClr val="9AC2B8"/>
                    </a:gs>
                    <a:gs pos="100000">
                      <a:srgbClr val="BDD7D0">
                        <a:alpha val="0"/>
                      </a:srgbClr>
                    </a:gs>
                  </a:gsLst>
                  <a:lin ang="0" scaled="1"/>
                  <a:tileRect/>
                </a:gradFill>
                <a:latin typeface="+mj-ea"/>
                <a:ea typeface="+mj-ea"/>
              </a:rPr>
              <a:t>您</a:t>
            </a:r>
            <a:endParaRPr lang="zh-CN" altLang="en-US" sz="2400">
              <a:gradFill flip="none" rotWithShape="1">
                <a:gsLst>
                  <a:gs pos="43000">
                    <a:srgbClr val="9AC2B8"/>
                  </a:gs>
                  <a:gs pos="100000">
                    <a:srgbClr val="BDD7D0">
                      <a:alpha val="0"/>
                    </a:srgbClr>
                  </a:gs>
                </a:gsLst>
                <a:lin ang="0" scaled="1"/>
                <a:tileRect/>
              </a:gradFill>
              <a:latin typeface="+mj-ea"/>
              <a:ea typeface="+mj-ea"/>
            </a:endParaRPr>
          </a:p>
        </p:txBody>
      </p:sp>
      <p:sp>
        <p:nvSpPr>
          <p:cNvPr id="17" name="矩形 16"/>
          <p:cNvSpPr/>
          <p:nvPr/>
        </p:nvSpPr>
        <p:spPr>
          <a:xfrm>
            <a:off x="4732766" y="1549517"/>
            <a:ext cx="1031051" cy="1107996"/>
          </a:xfrm>
          <a:prstGeom prst="rect">
            <a:avLst/>
          </a:prstGeom>
        </p:spPr>
        <p:txBody>
          <a:bodyPr wrap="none">
            <a:spAutoFit/>
          </a:bodyPr>
          <a:lstStyle/>
          <a:p>
            <a:r>
              <a:rPr lang="zh-CN" altLang="en-US" sz="6600">
                <a:gradFill flip="none" rotWithShape="1">
                  <a:gsLst>
                    <a:gs pos="43000">
                      <a:srgbClr val="9AC2B8"/>
                    </a:gs>
                    <a:gs pos="100000">
                      <a:srgbClr val="BDD7D0">
                        <a:alpha val="0"/>
                      </a:srgbClr>
                    </a:gs>
                  </a:gsLst>
                  <a:lin ang="0" scaled="1"/>
                  <a:tileRect/>
                </a:gradFill>
                <a:latin typeface="+mj-ea"/>
                <a:ea typeface="+mj-ea"/>
              </a:rPr>
              <a:t>观</a:t>
            </a:r>
            <a:endParaRPr lang="zh-CN" altLang="en-US" sz="2000">
              <a:gradFill flip="none" rotWithShape="1">
                <a:gsLst>
                  <a:gs pos="43000">
                    <a:srgbClr val="9AC2B8"/>
                  </a:gs>
                  <a:gs pos="100000">
                    <a:srgbClr val="BDD7D0">
                      <a:alpha val="0"/>
                    </a:srgbClr>
                  </a:gs>
                </a:gsLst>
                <a:lin ang="0" scaled="1"/>
                <a:tileRect/>
              </a:gradFill>
              <a:latin typeface="+mj-ea"/>
              <a:ea typeface="+mj-ea"/>
            </a:endParaRPr>
          </a:p>
        </p:txBody>
      </p:sp>
      <p:sp>
        <p:nvSpPr>
          <p:cNvPr id="18" name="矩形 17"/>
          <p:cNvSpPr/>
          <p:nvPr/>
        </p:nvSpPr>
        <p:spPr>
          <a:xfrm>
            <a:off x="5383797" y="1540375"/>
            <a:ext cx="1031051" cy="1107996"/>
          </a:xfrm>
          <a:prstGeom prst="rect">
            <a:avLst/>
          </a:prstGeom>
        </p:spPr>
        <p:txBody>
          <a:bodyPr wrap="none">
            <a:spAutoFit/>
          </a:bodyPr>
          <a:lstStyle/>
          <a:p>
            <a:r>
              <a:rPr lang="zh-CN" altLang="en-US" sz="6600">
                <a:gradFill flip="none" rotWithShape="1">
                  <a:gsLst>
                    <a:gs pos="43000">
                      <a:srgbClr val="9AC2B8"/>
                    </a:gs>
                    <a:gs pos="100000">
                      <a:srgbClr val="BDD7D0">
                        <a:alpha val="0"/>
                      </a:srgbClr>
                    </a:gs>
                  </a:gsLst>
                  <a:lin ang="0" scaled="1"/>
                  <a:tileRect/>
                </a:gradFill>
                <a:latin typeface="+mj-ea"/>
                <a:ea typeface="+mj-ea"/>
              </a:rPr>
              <a:t>看</a:t>
            </a:r>
            <a:endParaRPr lang="zh-CN" altLang="en-US" sz="2000">
              <a:gradFill flip="none" rotWithShape="1">
                <a:gsLst>
                  <a:gs pos="43000">
                    <a:srgbClr val="9AC2B8"/>
                  </a:gs>
                  <a:gs pos="100000">
                    <a:srgbClr val="BDD7D0">
                      <a:alpha val="0"/>
                    </a:srgbClr>
                  </a:gs>
                </a:gsLst>
                <a:lin ang="0" scaled="1"/>
                <a:tileRect/>
              </a:gradFill>
              <a:latin typeface="+mj-ea"/>
              <a:ea typeface="+mj-ea"/>
            </a:endParaRPr>
          </a:p>
        </p:txBody>
      </p:sp>
      <p:sp>
        <p:nvSpPr>
          <p:cNvPr id="19" name="PA_矩形 8"/>
          <p:cNvSpPr/>
          <p:nvPr>
            <p:custDataLst>
              <p:tags r:id="rId2"/>
            </p:custDataLst>
          </p:nvPr>
        </p:nvSpPr>
        <p:spPr>
          <a:xfrm>
            <a:off x="2886088" y="1335529"/>
            <a:ext cx="3294404" cy="276999"/>
          </a:xfrm>
          <a:prstGeom prst="rect">
            <a:avLst/>
          </a:prstGeom>
        </p:spPr>
        <p:txBody>
          <a:bodyPr wrap="square">
            <a:spAutoFit/>
          </a:bodyPr>
          <a:lstStyle/>
          <a:p>
            <a:pPr algn="dist" defTabSz="685800">
              <a:defRPr/>
            </a:pPr>
            <a:r>
              <a:rPr lang="en-US" altLang="zh-CN" sz="1200" kern="0">
                <a:solidFill>
                  <a:srgbClr val="BEC1C8"/>
                </a:solidFill>
                <a:latin typeface="+mj-ea"/>
                <a:ea typeface="+mj-ea"/>
              </a:rPr>
              <a:t>THANK YOU FOR WATCHING</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 val="v4.1.3"/>
</p:tagLst>
</file>

<file path=ppt/tags/tag2.xml><?xml version="1.0" encoding="utf-8"?>
<p:tagLst xmlns:a="http://schemas.openxmlformats.org/drawingml/2006/main" xmlns:r="http://schemas.openxmlformats.org/officeDocument/2006/relationships" xmlns:p="http://schemas.openxmlformats.org/presentationml/2006/main">
  <p:tag name="PA" val="v4.1.3"/>
</p:tagLst>
</file>

<file path=ppt/tags/tag3.xml><?xml version="1.0" encoding="utf-8"?>
<p:tagLst xmlns:a="http://schemas.openxmlformats.org/drawingml/2006/main" xmlns:r="http://schemas.openxmlformats.org/officeDocument/2006/relationships" xmlns:p="http://schemas.openxmlformats.org/presentationml/2006/main">
  <p:tag name="PA" val="v4.1.3"/>
</p:tagLst>
</file>

<file path=ppt/tags/tag4.xml><?xml version="1.0" encoding="utf-8"?>
<p:tagLst xmlns:a="http://schemas.openxmlformats.org/drawingml/2006/main" xmlns:r="http://schemas.openxmlformats.org/officeDocument/2006/relationships" xmlns:p="http://schemas.openxmlformats.org/presentationml/2006/main">
  <p:tag name="PA" val="v4.1.3"/>
</p:tagLst>
</file>

<file path=ppt/theme/theme1.xml><?xml version="1.0" encoding="utf-8"?>
<a:theme xmlns:a="http://schemas.openxmlformats.org/drawingml/2006/main" name="1_Office 主题​​">
  <a:themeElements>
    <a:clrScheme name="自定义 497">
      <a:dk1>
        <a:sysClr val="windowText" lastClr="000000"/>
      </a:dk1>
      <a:lt1>
        <a:sysClr val="window" lastClr="FFFFFF"/>
      </a:lt1>
      <a:dk2>
        <a:srgbClr val="EEF2F5"/>
      </a:dk2>
      <a:lt2>
        <a:srgbClr val="E7E6E6"/>
      </a:lt2>
      <a:accent1>
        <a:srgbClr val="9AC2B8"/>
      </a:accent1>
      <a:accent2>
        <a:srgbClr val="BEC1C8"/>
      </a:accent2>
      <a:accent3>
        <a:srgbClr val="F2E3DE"/>
      </a:accent3>
      <a:accent4>
        <a:srgbClr val="C9DEF1"/>
      </a:accent4>
      <a:accent5>
        <a:srgbClr val="4472C4"/>
      </a:accent5>
      <a:accent6>
        <a:srgbClr val="70AD47"/>
      </a:accent6>
      <a:hlink>
        <a:srgbClr val="000000"/>
      </a:hlink>
      <a:folHlink>
        <a:srgbClr val="954F72"/>
      </a:folHlink>
    </a:clrScheme>
    <a:fontScheme name="汉仪大宋简">
      <a:majorFont>
        <a:latin typeface="华文细黑"/>
        <a:ea typeface="汉仪大宋简"/>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72C772-2D0F-4ADC-944B-2AE268902E3B}"/>
</file>

<file path=customXml/itemProps2.xml><?xml version="1.0" encoding="utf-8"?>
<ds:datastoreItem xmlns:ds="http://schemas.openxmlformats.org/officeDocument/2006/customXml" ds:itemID="{7184887B-6889-4101-AF37-862E7187A0F5}"/>
</file>

<file path=customXml/itemProps3.xml><?xml version="1.0" encoding="utf-8"?>
<ds:datastoreItem xmlns:ds="http://schemas.openxmlformats.org/officeDocument/2006/customXml" ds:itemID="{3C5612F8-9408-4CCD-94F4-1C40F53CC231}"/>
</file>

<file path=docProps/app.xml><?xml version="1.0" encoding="utf-8"?>
<Properties xmlns="http://schemas.openxmlformats.org/officeDocument/2006/extended-properties" xmlns:vt="http://schemas.openxmlformats.org/officeDocument/2006/docPropsVTypes">
  <Template>Office Theme</Template>
  <TotalTime>93</TotalTime>
  <Words>1671</Words>
  <Application>Microsoft Office PowerPoint</Application>
  <PresentationFormat>Экран (16:9)</PresentationFormat>
  <Paragraphs>36</Paragraphs>
  <Slides>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7</vt:i4>
      </vt:variant>
    </vt:vector>
  </HeadingPairs>
  <TitlesOfParts>
    <vt:vector size="16" baseType="lpstr">
      <vt:lpstr>等线</vt:lpstr>
      <vt:lpstr>华文细黑</vt:lpstr>
      <vt:lpstr>Arial</vt:lpstr>
      <vt:lpstr>Calibri</vt:lpstr>
      <vt:lpstr>Calibri Light</vt:lpstr>
      <vt:lpstr>微软雅黑 Light</vt:lpstr>
      <vt:lpstr>方正清刻本悦宋简体</vt:lpstr>
      <vt:lpstr>汉仪大宋简</vt:lpstr>
      <vt:lpstr>1_Office 主题​​</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哒哒 熊猫</dc:creator>
  <cp:lastModifiedBy>User</cp:lastModifiedBy>
  <cp:revision>308</cp:revision>
  <dcterms:created xsi:type="dcterms:W3CDTF">2020-07-06T01:29:00Z</dcterms:created>
  <dcterms:modified xsi:type="dcterms:W3CDTF">2021-05-26T14:20:16Z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KSOTemplateUUID">
    <vt:lpwstr>v1.0_mb_xXt/5ajKU7+QllV2Gg2kEA==</vt:lpwstr>
  </property>
  <property fmtid="{D5CDD505-2E9C-101B-9397-08002B2CF9AE}" pid="4" name="ICV">
    <vt:lpwstr>32BA5DAAFD104F13AE9DF6EBB674583E</vt:lpwstr>
  </property>
  <property fmtid="{D5CDD505-2E9C-101B-9397-08002B2CF9AE}" pid="5" name="ContentTypeId">
    <vt:lpwstr>0x0101004216CB7EAD73364A8C08FF5BEECD6A59</vt:lpwstr>
  </property>
</Properties>
</file>